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88" r:id="rId4"/>
    <p:sldId id="259" r:id="rId5"/>
    <p:sldId id="295" r:id="rId6"/>
    <p:sldId id="294" r:id="rId7"/>
    <p:sldId id="298" r:id="rId8"/>
    <p:sldId id="290" r:id="rId9"/>
    <p:sldId id="263" r:id="rId10"/>
    <p:sldId id="299" r:id="rId11"/>
    <p:sldId id="300" r:id="rId12"/>
    <p:sldId id="301" r:id="rId13"/>
    <p:sldId id="264" r:id="rId14"/>
    <p:sldId id="311" r:id="rId15"/>
    <p:sldId id="303" r:id="rId16"/>
    <p:sldId id="305" r:id="rId17"/>
    <p:sldId id="304" r:id="rId18"/>
    <p:sldId id="306" r:id="rId19"/>
    <p:sldId id="307" r:id="rId20"/>
    <p:sldId id="308" r:id="rId21"/>
    <p:sldId id="284" r:id="rId22"/>
    <p:sldId id="310" r:id="rId23"/>
    <p:sldId id="26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F42"/>
    <a:srgbClr val="53575A"/>
    <a:srgbClr val="D99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3"/>
    <p:restoredTop sz="94676"/>
  </p:normalViewPr>
  <p:slideViewPr>
    <p:cSldViewPr>
      <p:cViewPr varScale="1">
        <p:scale>
          <a:sx n="83" d="100"/>
          <a:sy n="83" d="100"/>
        </p:scale>
        <p:origin x="232" y="6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C5CB-6390-4061-8DE8-0C81ED3F3D36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D9478-11F9-42E4-A047-A71E524A9B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6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1.jp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tree.html#tree-regression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ikit-learn.org/stable/modules/tree.html#tree-classifica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_平行四边形 15"/>
          <p:cNvSpPr/>
          <p:nvPr>
            <p:custDataLst>
              <p:tags r:id="rId2"/>
            </p:custDataLst>
          </p:nvPr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文本框 8"/>
          <p:cNvSpPr txBox="1"/>
          <p:nvPr>
            <p:custDataLst>
              <p:tags r:id="rId3"/>
            </p:custDataLst>
          </p:nvPr>
        </p:nvSpPr>
        <p:spPr>
          <a:xfrm>
            <a:off x="162324" y="2303624"/>
            <a:ext cx="11867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Caravan Insurance Customer Identification</a:t>
            </a:r>
            <a:endParaRPr lang="zh-CN" altLang="en-US" sz="48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PA_矩形 11"/>
          <p:cNvSpPr/>
          <p:nvPr>
            <p:custDataLst>
              <p:tags r:id="rId4"/>
            </p:custDataLst>
          </p:nvPr>
        </p:nvSpPr>
        <p:spPr>
          <a:xfrm>
            <a:off x="5172063" y="3356992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PA_矩形 12"/>
          <p:cNvSpPr/>
          <p:nvPr>
            <p:custDataLst>
              <p:tags r:id="rId5"/>
            </p:custDataLst>
          </p:nvPr>
        </p:nvSpPr>
        <p:spPr>
          <a:xfrm>
            <a:off x="5567654" y="3842464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Jiahui Bi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4005785" y="4230086"/>
            <a:ext cx="442941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Mahmoud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Daneshmand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MIS637 Knowledge Discovery Databases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41"/>
          <p:cNvSpPr>
            <a:spLocks noEditPoints="1"/>
          </p:cNvSpPr>
          <p:nvPr/>
        </p:nvSpPr>
        <p:spPr bwMode="auto">
          <a:xfrm>
            <a:off x="5735960" y="992826"/>
            <a:ext cx="728506" cy="1001423"/>
          </a:xfrm>
          <a:custGeom>
            <a:avLst/>
            <a:gdLst>
              <a:gd name="T0" fmla="*/ 154 w 170"/>
              <a:gd name="T1" fmla="*/ 73 h 205"/>
              <a:gd name="T2" fmla="*/ 134 w 170"/>
              <a:gd name="T3" fmla="*/ 73 h 205"/>
              <a:gd name="T4" fmla="*/ 134 w 170"/>
              <a:gd name="T5" fmla="*/ 55 h 205"/>
              <a:gd name="T6" fmla="*/ 85 w 170"/>
              <a:gd name="T7" fmla="*/ 0 h 205"/>
              <a:gd name="T8" fmla="*/ 37 w 170"/>
              <a:gd name="T9" fmla="*/ 55 h 205"/>
              <a:gd name="T10" fmla="*/ 37 w 170"/>
              <a:gd name="T11" fmla="*/ 73 h 205"/>
              <a:gd name="T12" fmla="*/ 16 w 170"/>
              <a:gd name="T13" fmla="*/ 73 h 205"/>
              <a:gd name="T14" fmla="*/ 0 w 170"/>
              <a:gd name="T15" fmla="*/ 89 h 205"/>
              <a:gd name="T16" fmla="*/ 0 w 170"/>
              <a:gd name="T17" fmla="*/ 180 h 205"/>
              <a:gd name="T18" fmla="*/ 12 w 170"/>
              <a:gd name="T19" fmla="*/ 195 h 205"/>
              <a:gd name="T20" fmla="*/ 83 w 170"/>
              <a:gd name="T21" fmla="*/ 205 h 205"/>
              <a:gd name="T22" fmla="*/ 157 w 170"/>
              <a:gd name="T23" fmla="*/ 196 h 205"/>
              <a:gd name="T24" fmla="*/ 170 w 170"/>
              <a:gd name="T25" fmla="*/ 180 h 205"/>
              <a:gd name="T26" fmla="*/ 170 w 170"/>
              <a:gd name="T27" fmla="*/ 89 h 205"/>
              <a:gd name="T28" fmla="*/ 154 w 170"/>
              <a:gd name="T29" fmla="*/ 73 h 205"/>
              <a:gd name="T30" fmla="*/ 104 w 170"/>
              <a:gd name="T31" fmla="*/ 122 h 205"/>
              <a:gd name="T32" fmla="*/ 98 w 170"/>
              <a:gd name="T33" fmla="*/ 119 h 205"/>
              <a:gd name="T34" fmla="*/ 86 w 170"/>
              <a:gd name="T35" fmla="*/ 112 h 205"/>
              <a:gd name="T36" fmla="*/ 76 w 170"/>
              <a:gd name="T37" fmla="*/ 120 h 205"/>
              <a:gd name="T38" fmla="*/ 87 w 170"/>
              <a:gd name="T39" fmla="*/ 131 h 205"/>
              <a:gd name="T40" fmla="*/ 105 w 170"/>
              <a:gd name="T41" fmla="*/ 151 h 205"/>
              <a:gd name="T42" fmla="*/ 91 w 170"/>
              <a:gd name="T43" fmla="*/ 167 h 205"/>
              <a:gd name="T44" fmla="*/ 91 w 170"/>
              <a:gd name="T45" fmla="*/ 173 h 205"/>
              <a:gd name="T46" fmla="*/ 86 w 170"/>
              <a:gd name="T47" fmla="*/ 178 h 205"/>
              <a:gd name="T48" fmla="*/ 81 w 170"/>
              <a:gd name="T49" fmla="*/ 173 h 205"/>
              <a:gd name="T50" fmla="*/ 81 w 170"/>
              <a:gd name="T51" fmla="*/ 167 h 205"/>
              <a:gd name="T52" fmla="*/ 65 w 170"/>
              <a:gd name="T53" fmla="*/ 155 h 205"/>
              <a:gd name="T54" fmla="*/ 68 w 170"/>
              <a:gd name="T55" fmla="*/ 148 h 205"/>
              <a:gd name="T56" fmla="*/ 74 w 170"/>
              <a:gd name="T57" fmla="*/ 151 h 205"/>
              <a:gd name="T58" fmla="*/ 86 w 170"/>
              <a:gd name="T59" fmla="*/ 158 h 205"/>
              <a:gd name="T60" fmla="*/ 96 w 170"/>
              <a:gd name="T61" fmla="*/ 150 h 205"/>
              <a:gd name="T62" fmla="*/ 85 w 170"/>
              <a:gd name="T63" fmla="*/ 140 h 205"/>
              <a:gd name="T64" fmla="*/ 66 w 170"/>
              <a:gd name="T65" fmla="*/ 119 h 205"/>
              <a:gd name="T66" fmla="*/ 81 w 170"/>
              <a:gd name="T67" fmla="*/ 103 h 205"/>
              <a:gd name="T68" fmla="*/ 81 w 170"/>
              <a:gd name="T69" fmla="*/ 98 h 205"/>
              <a:gd name="T70" fmla="*/ 86 w 170"/>
              <a:gd name="T71" fmla="*/ 93 h 205"/>
              <a:gd name="T72" fmla="*/ 91 w 170"/>
              <a:gd name="T73" fmla="*/ 98 h 205"/>
              <a:gd name="T74" fmla="*/ 91 w 170"/>
              <a:gd name="T75" fmla="*/ 103 h 205"/>
              <a:gd name="T76" fmla="*/ 107 w 170"/>
              <a:gd name="T77" fmla="*/ 116 h 205"/>
              <a:gd name="T78" fmla="*/ 104 w 170"/>
              <a:gd name="T79" fmla="*/ 122 h 205"/>
              <a:gd name="T80" fmla="*/ 109 w 170"/>
              <a:gd name="T81" fmla="*/ 73 h 205"/>
              <a:gd name="T82" fmla="*/ 61 w 170"/>
              <a:gd name="T83" fmla="*/ 73 h 205"/>
              <a:gd name="T84" fmla="*/ 61 w 170"/>
              <a:gd name="T85" fmla="*/ 51 h 205"/>
              <a:gd name="T86" fmla="*/ 85 w 170"/>
              <a:gd name="T87" fmla="*/ 24 h 205"/>
              <a:gd name="T88" fmla="*/ 109 w 170"/>
              <a:gd name="T89" fmla="*/ 51 h 205"/>
              <a:gd name="T90" fmla="*/ 109 w 170"/>
              <a:gd name="T91" fmla="*/ 7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0" h="205">
                <a:moveTo>
                  <a:pt x="154" y="73"/>
                </a:moveTo>
                <a:cubicBezTo>
                  <a:pt x="134" y="73"/>
                  <a:pt x="134" y="73"/>
                  <a:pt x="134" y="73"/>
                </a:cubicBezTo>
                <a:cubicBezTo>
                  <a:pt x="134" y="55"/>
                  <a:pt x="134" y="55"/>
                  <a:pt x="134" y="55"/>
                </a:cubicBezTo>
                <a:cubicBezTo>
                  <a:pt x="134" y="20"/>
                  <a:pt x="117" y="0"/>
                  <a:pt x="85" y="0"/>
                </a:cubicBezTo>
                <a:cubicBezTo>
                  <a:pt x="53" y="0"/>
                  <a:pt x="37" y="20"/>
                  <a:pt x="37" y="55"/>
                </a:cubicBezTo>
                <a:cubicBezTo>
                  <a:pt x="37" y="73"/>
                  <a:pt x="37" y="73"/>
                  <a:pt x="37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7" y="73"/>
                  <a:pt x="0" y="81"/>
                  <a:pt x="0" y="89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7"/>
                  <a:pt x="5" y="193"/>
                  <a:pt x="12" y="195"/>
                </a:cubicBezTo>
                <a:cubicBezTo>
                  <a:pt x="28" y="199"/>
                  <a:pt x="55" y="205"/>
                  <a:pt x="83" y="205"/>
                </a:cubicBezTo>
                <a:cubicBezTo>
                  <a:pt x="111" y="205"/>
                  <a:pt x="141" y="199"/>
                  <a:pt x="157" y="196"/>
                </a:cubicBezTo>
                <a:cubicBezTo>
                  <a:pt x="164" y="194"/>
                  <a:pt x="170" y="187"/>
                  <a:pt x="170" y="180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70" y="81"/>
                  <a:pt x="162" y="73"/>
                  <a:pt x="154" y="73"/>
                </a:cubicBezTo>
                <a:close/>
                <a:moveTo>
                  <a:pt x="104" y="122"/>
                </a:moveTo>
                <a:cubicBezTo>
                  <a:pt x="101" y="123"/>
                  <a:pt x="99" y="122"/>
                  <a:pt x="98" y="119"/>
                </a:cubicBezTo>
                <a:cubicBezTo>
                  <a:pt x="97" y="116"/>
                  <a:pt x="93" y="112"/>
                  <a:pt x="86" y="112"/>
                </a:cubicBezTo>
                <a:cubicBezTo>
                  <a:pt x="80" y="112"/>
                  <a:pt x="76" y="116"/>
                  <a:pt x="76" y="120"/>
                </a:cubicBezTo>
                <a:cubicBezTo>
                  <a:pt x="75" y="125"/>
                  <a:pt x="79" y="129"/>
                  <a:pt x="87" y="131"/>
                </a:cubicBezTo>
                <a:cubicBezTo>
                  <a:pt x="102" y="134"/>
                  <a:pt x="106" y="144"/>
                  <a:pt x="105" y="151"/>
                </a:cubicBezTo>
                <a:cubicBezTo>
                  <a:pt x="104" y="159"/>
                  <a:pt x="98" y="165"/>
                  <a:pt x="91" y="167"/>
                </a:cubicBezTo>
                <a:cubicBezTo>
                  <a:pt x="91" y="173"/>
                  <a:pt x="91" y="173"/>
                  <a:pt x="91" y="173"/>
                </a:cubicBezTo>
                <a:cubicBezTo>
                  <a:pt x="91" y="175"/>
                  <a:pt x="88" y="178"/>
                  <a:pt x="86" y="178"/>
                </a:cubicBezTo>
                <a:cubicBezTo>
                  <a:pt x="83" y="178"/>
                  <a:pt x="81" y="175"/>
                  <a:pt x="81" y="173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72" y="166"/>
                  <a:pt x="66" y="160"/>
                  <a:pt x="65" y="155"/>
                </a:cubicBezTo>
                <a:cubicBezTo>
                  <a:pt x="64" y="152"/>
                  <a:pt x="65" y="149"/>
                  <a:pt x="68" y="148"/>
                </a:cubicBezTo>
                <a:cubicBezTo>
                  <a:pt x="70" y="148"/>
                  <a:pt x="73" y="149"/>
                  <a:pt x="74" y="151"/>
                </a:cubicBezTo>
                <a:cubicBezTo>
                  <a:pt x="75" y="155"/>
                  <a:pt x="79" y="158"/>
                  <a:pt x="86" y="158"/>
                </a:cubicBezTo>
                <a:cubicBezTo>
                  <a:pt x="92" y="158"/>
                  <a:pt x="95" y="154"/>
                  <a:pt x="96" y="150"/>
                </a:cubicBezTo>
                <a:cubicBezTo>
                  <a:pt x="96" y="145"/>
                  <a:pt x="92" y="142"/>
                  <a:pt x="85" y="140"/>
                </a:cubicBezTo>
                <a:cubicBezTo>
                  <a:pt x="70" y="137"/>
                  <a:pt x="66" y="127"/>
                  <a:pt x="66" y="119"/>
                </a:cubicBezTo>
                <a:cubicBezTo>
                  <a:pt x="67" y="111"/>
                  <a:pt x="73" y="105"/>
                  <a:pt x="81" y="103"/>
                </a:cubicBezTo>
                <a:cubicBezTo>
                  <a:pt x="81" y="98"/>
                  <a:pt x="81" y="98"/>
                  <a:pt x="81" y="98"/>
                </a:cubicBezTo>
                <a:cubicBezTo>
                  <a:pt x="81" y="95"/>
                  <a:pt x="83" y="93"/>
                  <a:pt x="86" y="93"/>
                </a:cubicBezTo>
                <a:cubicBezTo>
                  <a:pt x="88" y="93"/>
                  <a:pt x="91" y="95"/>
                  <a:pt x="91" y="98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100" y="105"/>
                  <a:pt x="105" y="111"/>
                  <a:pt x="107" y="116"/>
                </a:cubicBezTo>
                <a:cubicBezTo>
                  <a:pt x="108" y="119"/>
                  <a:pt x="106" y="121"/>
                  <a:pt x="104" y="122"/>
                </a:cubicBezTo>
                <a:close/>
                <a:moveTo>
                  <a:pt x="109" y="73"/>
                </a:moveTo>
                <a:cubicBezTo>
                  <a:pt x="61" y="73"/>
                  <a:pt x="61" y="73"/>
                  <a:pt x="61" y="73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33"/>
                  <a:pt x="71" y="24"/>
                  <a:pt x="85" y="24"/>
                </a:cubicBezTo>
                <a:cubicBezTo>
                  <a:pt x="100" y="24"/>
                  <a:pt x="109" y="33"/>
                  <a:pt x="109" y="51"/>
                </a:cubicBezTo>
                <a:lnTo>
                  <a:pt x="109" y="73"/>
                </a:lnTo>
                <a:close/>
              </a:path>
            </a:pathLst>
          </a:custGeom>
          <a:solidFill>
            <a:srgbClr val="F17F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559496" y="2132856"/>
            <a:ext cx="2952328" cy="2952328"/>
          </a:xfrm>
          <a:prstGeom prst="ellipse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>
            <a:off x="1559496" y="1682166"/>
            <a:ext cx="3816424" cy="3853708"/>
          </a:xfrm>
          <a:prstGeom prst="arc">
            <a:avLst>
              <a:gd name="adj1" fmla="val 16931681"/>
              <a:gd name="adj2" fmla="val 4519513"/>
            </a:avLst>
          </a:prstGeom>
          <a:ln w="38100"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511824" y="1988840"/>
            <a:ext cx="288032" cy="288032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5143874" y="2959628"/>
            <a:ext cx="288032" cy="288032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5143874" y="4030417"/>
            <a:ext cx="288032" cy="288032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4539817" y="4941168"/>
            <a:ext cx="288032" cy="288032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287890" y="1942091"/>
            <a:ext cx="572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PERVENTAGE LEVEL OF HIGH LEVEL EDUCATION</a:t>
            </a:r>
            <a:endParaRPr lang="en-US" altLang="zh-CN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58981" y="2816642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NUMBER OF HOUSE</a:t>
            </a:r>
            <a:endParaRPr lang="en-US" altLang="zh-CN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91944" y="4004484"/>
            <a:ext cx="260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AVERAGE AGE LEVEL</a:t>
            </a:r>
            <a:endParaRPr lang="en-US" altLang="zh-CN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81978" y="5101206"/>
            <a:ext cx="305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AVERAGE INCOME LEVEL</a:t>
            </a:r>
            <a:endParaRPr lang="en-US" altLang="zh-CN" dirty="0">
              <a:solidFill>
                <a:srgbClr val="131313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42041" y="3539234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17F4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EXPLORATORY </a:t>
            </a:r>
          </a:p>
          <a:p>
            <a:r>
              <a:rPr lang="en-US" altLang="zh-CN" sz="1600" dirty="0" smtClean="0">
                <a:solidFill>
                  <a:srgbClr val="F17F4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DATA  ANALYSIS</a:t>
            </a:r>
            <a:endParaRPr lang="en-US" altLang="zh-CN" sz="1600" dirty="0">
              <a:solidFill>
                <a:srgbClr val="F17F42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31908" y="4042626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8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This dataset is total clear. So we just jump to EDA.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734844" y="237382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Freeform 81"/>
          <p:cNvSpPr>
            <a:spLocks noEditPoints="1"/>
          </p:cNvSpPr>
          <p:nvPr/>
        </p:nvSpPr>
        <p:spPr bwMode="auto">
          <a:xfrm>
            <a:off x="2640330" y="2731805"/>
            <a:ext cx="887412" cy="754063"/>
          </a:xfrm>
          <a:custGeom>
            <a:avLst/>
            <a:gdLst>
              <a:gd name="T0" fmla="*/ 234 w 234"/>
              <a:gd name="T1" fmla="*/ 192 h 198"/>
              <a:gd name="T2" fmla="*/ 234 w 234"/>
              <a:gd name="T3" fmla="*/ 195 h 198"/>
              <a:gd name="T4" fmla="*/ 230 w 234"/>
              <a:gd name="T5" fmla="*/ 198 h 198"/>
              <a:gd name="T6" fmla="*/ 10 w 234"/>
              <a:gd name="T7" fmla="*/ 198 h 198"/>
              <a:gd name="T8" fmla="*/ 0 w 234"/>
              <a:gd name="T9" fmla="*/ 189 h 198"/>
              <a:gd name="T10" fmla="*/ 0 w 234"/>
              <a:gd name="T11" fmla="*/ 3 h 198"/>
              <a:gd name="T12" fmla="*/ 3 w 234"/>
              <a:gd name="T13" fmla="*/ 0 h 198"/>
              <a:gd name="T14" fmla="*/ 6 w 234"/>
              <a:gd name="T15" fmla="*/ 0 h 198"/>
              <a:gd name="T16" fmla="*/ 10 w 234"/>
              <a:gd name="T17" fmla="*/ 3 h 198"/>
              <a:gd name="T18" fmla="*/ 10 w 234"/>
              <a:gd name="T19" fmla="*/ 186 h 198"/>
              <a:gd name="T20" fmla="*/ 13 w 234"/>
              <a:gd name="T21" fmla="*/ 189 h 198"/>
              <a:gd name="T22" fmla="*/ 230 w 234"/>
              <a:gd name="T23" fmla="*/ 189 h 198"/>
              <a:gd name="T24" fmla="*/ 234 w 234"/>
              <a:gd name="T25" fmla="*/ 192 h 198"/>
              <a:gd name="T26" fmla="*/ 32 w 234"/>
              <a:gd name="T27" fmla="*/ 179 h 198"/>
              <a:gd name="T28" fmla="*/ 70 w 234"/>
              <a:gd name="T29" fmla="*/ 179 h 198"/>
              <a:gd name="T30" fmla="*/ 74 w 234"/>
              <a:gd name="T31" fmla="*/ 176 h 198"/>
              <a:gd name="T32" fmla="*/ 74 w 234"/>
              <a:gd name="T33" fmla="*/ 48 h 198"/>
              <a:gd name="T34" fmla="*/ 70 w 234"/>
              <a:gd name="T35" fmla="*/ 45 h 198"/>
              <a:gd name="T36" fmla="*/ 32 w 234"/>
              <a:gd name="T37" fmla="*/ 45 h 198"/>
              <a:gd name="T38" fmla="*/ 29 w 234"/>
              <a:gd name="T39" fmla="*/ 48 h 198"/>
              <a:gd name="T40" fmla="*/ 29 w 234"/>
              <a:gd name="T41" fmla="*/ 176 h 198"/>
              <a:gd name="T42" fmla="*/ 32 w 234"/>
              <a:gd name="T43" fmla="*/ 179 h 198"/>
              <a:gd name="T44" fmla="*/ 93 w 234"/>
              <a:gd name="T45" fmla="*/ 179 h 198"/>
              <a:gd name="T46" fmla="*/ 131 w 234"/>
              <a:gd name="T47" fmla="*/ 179 h 198"/>
              <a:gd name="T48" fmla="*/ 134 w 234"/>
              <a:gd name="T49" fmla="*/ 176 h 198"/>
              <a:gd name="T50" fmla="*/ 134 w 234"/>
              <a:gd name="T51" fmla="*/ 22 h 198"/>
              <a:gd name="T52" fmla="*/ 131 w 234"/>
              <a:gd name="T53" fmla="*/ 19 h 198"/>
              <a:gd name="T54" fmla="*/ 93 w 234"/>
              <a:gd name="T55" fmla="*/ 19 h 198"/>
              <a:gd name="T56" fmla="*/ 90 w 234"/>
              <a:gd name="T57" fmla="*/ 22 h 198"/>
              <a:gd name="T58" fmla="*/ 90 w 234"/>
              <a:gd name="T59" fmla="*/ 176 h 198"/>
              <a:gd name="T60" fmla="*/ 93 w 234"/>
              <a:gd name="T61" fmla="*/ 179 h 198"/>
              <a:gd name="T62" fmla="*/ 154 w 234"/>
              <a:gd name="T63" fmla="*/ 179 h 198"/>
              <a:gd name="T64" fmla="*/ 192 w 234"/>
              <a:gd name="T65" fmla="*/ 179 h 198"/>
              <a:gd name="T66" fmla="*/ 195 w 234"/>
              <a:gd name="T67" fmla="*/ 176 h 198"/>
              <a:gd name="T68" fmla="*/ 195 w 234"/>
              <a:gd name="T69" fmla="*/ 96 h 198"/>
              <a:gd name="T70" fmla="*/ 192 w 234"/>
              <a:gd name="T71" fmla="*/ 93 h 198"/>
              <a:gd name="T72" fmla="*/ 154 w 234"/>
              <a:gd name="T73" fmla="*/ 93 h 198"/>
              <a:gd name="T74" fmla="*/ 150 w 234"/>
              <a:gd name="T75" fmla="*/ 96 h 198"/>
              <a:gd name="T76" fmla="*/ 150 w 234"/>
              <a:gd name="T77" fmla="*/ 176 h 198"/>
              <a:gd name="T78" fmla="*/ 154 w 234"/>
              <a:gd name="T79" fmla="*/ 17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4" h="198">
                <a:moveTo>
                  <a:pt x="234" y="192"/>
                </a:moveTo>
                <a:cubicBezTo>
                  <a:pt x="234" y="195"/>
                  <a:pt x="234" y="195"/>
                  <a:pt x="234" y="195"/>
                </a:cubicBezTo>
                <a:cubicBezTo>
                  <a:pt x="234" y="197"/>
                  <a:pt x="232" y="198"/>
                  <a:pt x="230" y="198"/>
                </a:cubicBezTo>
                <a:cubicBezTo>
                  <a:pt x="10" y="198"/>
                  <a:pt x="10" y="198"/>
                  <a:pt x="10" y="198"/>
                </a:cubicBezTo>
                <a:cubicBezTo>
                  <a:pt x="4" y="198"/>
                  <a:pt x="0" y="194"/>
                  <a:pt x="0" y="18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6" y="0"/>
                  <a:pt x="6" y="0"/>
                  <a:pt x="6" y="0"/>
                </a:cubicBezTo>
                <a:cubicBezTo>
                  <a:pt x="8" y="0"/>
                  <a:pt x="10" y="1"/>
                  <a:pt x="10" y="3"/>
                </a:cubicBezTo>
                <a:cubicBezTo>
                  <a:pt x="10" y="186"/>
                  <a:pt x="10" y="186"/>
                  <a:pt x="10" y="186"/>
                </a:cubicBezTo>
                <a:cubicBezTo>
                  <a:pt x="10" y="187"/>
                  <a:pt x="11" y="189"/>
                  <a:pt x="13" y="189"/>
                </a:cubicBezTo>
                <a:cubicBezTo>
                  <a:pt x="230" y="189"/>
                  <a:pt x="230" y="189"/>
                  <a:pt x="230" y="189"/>
                </a:cubicBezTo>
                <a:cubicBezTo>
                  <a:pt x="232" y="189"/>
                  <a:pt x="234" y="190"/>
                  <a:pt x="234" y="192"/>
                </a:cubicBezTo>
                <a:close/>
                <a:moveTo>
                  <a:pt x="32" y="179"/>
                </a:moveTo>
                <a:cubicBezTo>
                  <a:pt x="70" y="179"/>
                  <a:pt x="70" y="179"/>
                  <a:pt x="70" y="179"/>
                </a:cubicBezTo>
                <a:cubicBezTo>
                  <a:pt x="72" y="179"/>
                  <a:pt x="74" y="178"/>
                  <a:pt x="74" y="176"/>
                </a:cubicBezTo>
                <a:cubicBezTo>
                  <a:pt x="74" y="48"/>
                  <a:pt x="74" y="48"/>
                  <a:pt x="74" y="48"/>
                </a:cubicBezTo>
                <a:cubicBezTo>
                  <a:pt x="74" y="46"/>
                  <a:pt x="72" y="45"/>
                  <a:pt x="70" y="45"/>
                </a:cubicBezTo>
                <a:cubicBezTo>
                  <a:pt x="32" y="45"/>
                  <a:pt x="32" y="45"/>
                  <a:pt x="32" y="45"/>
                </a:cubicBezTo>
                <a:cubicBezTo>
                  <a:pt x="30" y="45"/>
                  <a:pt x="29" y="46"/>
                  <a:pt x="29" y="48"/>
                </a:cubicBezTo>
                <a:cubicBezTo>
                  <a:pt x="29" y="176"/>
                  <a:pt x="29" y="176"/>
                  <a:pt x="29" y="176"/>
                </a:cubicBezTo>
                <a:cubicBezTo>
                  <a:pt x="29" y="178"/>
                  <a:pt x="30" y="179"/>
                  <a:pt x="32" y="179"/>
                </a:cubicBezTo>
                <a:close/>
                <a:moveTo>
                  <a:pt x="93" y="179"/>
                </a:moveTo>
                <a:cubicBezTo>
                  <a:pt x="131" y="179"/>
                  <a:pt x="131" y="179"/>
                  <a:pt x="131" y="179"/>
                </a:cubicBezTo>
                <a:cubicBezTo>
                  <a:pt x="133" y="179"/>
                  <a:pt x="134" y="178"/>
                  <a:pt x="134" y="176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4" y="21"/>
                  <a:pt x="133" y="19"/>
                  <a:pt x="131" y="19"/>
                </a:cubicBezTo>
                <a:cubicBezTo>
                  <a:pt x="93" y="19"/>
                  <a:pt x="93" y="19"/>
                  <a:pt x="93" y="19"/>
                </a:cubicBezTo>
                <a:cubicBezTo>
                  <a:pt x="91" y="19"/>
                  <a:pt x="90" y="21"/>
                  <a:pt x="90" y="22"/>
                </a:cubicBezTo>
                <a:cubicBezTo>
                  <a:pt x="90" y="176"/>
                  <a:pt x="90" y="176"/>
                  <a:pt x="90" y="176"/>
                </a:cubicBezTo>
                <a:cubicBezTo>
                  <a:pt x="90" y="178"/>
                  <a:pt x="91" y="179"/>
                  <a:pt x="93" y="179"/>
                </a:cubicBezTo>
                <a:close/>
                <a:moveTo>
                  <a:pt x="154" y="179"/>
                </a:moveTo>
                <a:cubicBezTo>
                  <a:pt x="192" y="179"/>
                  <a:pt x="192" y="179"/>
                  <a:pt x="192" y="179"/>
                </a:cubicBezTo>
                <a:cubicBezTo>
                  <a:pt x="194" y="179"/>
                  <a:pt x="195" y="178"/>
                  <a:pt x="195" y="176"/>
                </a:cubicBezTo>
                <a:cubicBezTo>
                  <a:pt x="195" y="96"/>
                  <a:pt x="195" y="96"/>
                  <a:pt x="195" y="96"/>
                </a:cubicBezTo>
                <a:cubicBezTo>
                  <a:pt x="195" y="94"/>
                  <a:pt x="194" y="93"/>
                  <a:pt x="192" y="93"/>
                </a:cubicBezTo>
                <a:cubicBezTo>
                  <a:pt x="154" y="93"/>
                  <a:pt x="154" y="93"/>
                  <a:pt x="154" y="93"/>
                </a:cubicBezTo>
                <a:cubicBezTo>
                  <a:pt x="152" y="93"/>
                  <a:pt x="150" y="94"/>
                  <a:pt x="150" y="96"/>
                </a:cubicBezTo>
                <a:cubicBezTo>
                  <a:pt x="150" y="176"/>
                  <a:pt x="150" y="176"/>
                  <a:pt x="150" y="176"/>
                </a:cubicBezTo>
                <a:cubicBezTo>
                  <a:pt x="150" y="178"/>
                  <a:pt x="152" y="179"/>
                  <a:pt x="154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8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629812" y="291341"/>
            <a:ext cx="493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EXPLORATORY DATA  ANALYSIS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052736"/>
            <a:ext cx="2931607" cy="24123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75" y="1052736"/>
            <a:ext cx="3640463" cy="2412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3681115"/>
            <a:ext cx="2955851" cy="1980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9" y="3418614"/>
            <a:ext cx="3492996" cy="2359675"/>
          </a:xfrm>
          <a:prstGeom prst="rect">
            <a:avLst/>
          </a:prstGeom>
        </p:spPr>
      </p:pic>
      <p:sp>
        <p:nvSpPr>
          <p:cNvPr id="24" name="矩形: 圆角 8"/>
          <p:cNvSpPr/>
          <p:nvPr/>
        </p:nvSpPr>
        <p:spPr>
          <a:xfrm>
            <a:off x="7489832" y="1412776"/>
            <a:ext cx="4702168" cy="914400"/>
          </a:xfrm>
          <a:prstGeom prst="roundRect">
            <a:avLst>
              <a:gd name="adj" fmla="val 50000"/>
            </a:avLst>
          </a:prstGeom>
          <a:solidFill>
            <a:srgbClr val="F17F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9"/>
          <p:cNvSpPr/>
          <p:nvPr/>
        </p:nvSpPr>
        <p:spPr>
          <a:xfrm>
            <a:off x="7513814" y="2642242"/>
            <a:ext cx="4693215" cy="914400"/>
          </a:xfrm>
          <a:prstGeom prst="roundRect">
            <a:avLst>
              <a:gd name="adj" fmla="val 50000"/>
            </a:avLst>
          </a:prstGeom>
          <a:solidFill>
            <a:srgbClr val="53575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10"/>
          <p:cNvSpPr/>
          <p:nvPr/>
        </p:nvSpPr>
        <p:spPr>
          <a:xfrm>
            <a:off x="7513814" y="3825131"/>
            <a:ext cx="4678186" cy="914400"/>
          </a:xfrm>
          <a:prstGeom prst="roundRect">
            <a:avLst>
              <a:gd name="adj" fmla="val 50000"/>
            </a:avLst>
          </a:prstGeom>
          <a:solidFill>
            <a:srgbClr val="F17F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5"/>
          <p:cNvSpPr/>
          <p:nvPr/>
        </p:nvSpPr>
        <p:spPr>
          <a:xfrm>
            <a:off x="8602915" y="1448593"/>
            <a:ext cx="36590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High level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education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concentrate on 2-, which means the high level education percentages are  20%-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Freeform 49"/>
          <p:cNvSpPr>
            <a:spLocks noEditPoints="1"/>
          </p:cNvSpPr>
          <p:nvPr/>
        </p:nvSpPr>
        <p:spPr bwMode="auto">
          <a:xfrm>
            <a:off x="7575802" y="1488302"/>
            <a:ext cx="1027113" cy="746125"/>
          </a:xfrm>
          <a:custGeom>
            <a:avLst/>
            <a:gdLst>
              <a:gd name="T0" fmla="*/ 227 w 271"/>
              <a:gd name="T1" fmla="*/ 96 h 196"/>
              <a:gd name="T2" fmla="*/ 227 w 271"/>
              <a:gd name="T3" fmla="*/ 152 h 196"/>
              <a:gd name="T4" fmla="*/ 136 w 271"/>
              <a:gd name="T5" fmla="*/ 196 h 196"/>
              <a:gd name="T6" fmla="*/ 44 w 271"/>
              <a:gd name="T7" fmla="*/ 152 h 196"/>
              <a:gd name="T8" fmla="*/ 44 w 271"/>
              <a:gd name="T9" fmla="*/ 96 h 196"/>
              <a:gd name="T10" fmla="*/ 136 w 271"/>
              <a:gd name="T11" fmla="*/ 142 h 196"/>
              <a:gd name="T12" fmla="*/ 227 w 271"/>
              <a:gd name="T13" fmla="*/ 96 h 196"/>
              <a:gd name="T14" fmla="*/ 271 w 271"/>
              <a:gd name="T15" fmla="*/ 68 h 196"/>
              <a:gd name="T16" fmla="*/ 136 w 271"/>
              <a:gd name="T17" fmla="*/ 0 h 196"/>
              <a:gd name="T18" fmla="*/ 0 w 271"/>
              <a:gd name="T19" fmla="*/ 68 h 196"/>
              <a:gd name="T20" fmla="*/ 136 w 271"/>
              <a:gd name="T21" fmla="*/ 136 h 196"/>
              <a:gd name="T22" fmla="*/ 271 w 271"/>
              <a:gd name="T23" fmla="*/ 6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1" h="196">
                <a:moveTo>
                  <a:pt x="227" y="96"/>
                </a:moveTo>
                <a:cubicBezTo>
                  <a:pt x="227" y="152"/>
                  <a:pt x="227" y="152"/>
                  <a:pt x="227" y="152"/>
                </a:cubicBezTo>
                <a:cubicBezTo>
                  <a:pt x="192" y="158"/>
                  <a:pt x="157" y="174"/>
                  <a:pt x="136" y="196"/>
                </a:cubicBezTo>
                <a:cubicBezTo>
                  <a:pt x="114" y="174"/>
                  <a:pt x="83" y="158"/>
                  <a:pt x="44" y="152"/>
                </a:cubicBezTo>
                <a:cubicBezTo>
                  <a:pt x="44" y="96"/>
                  <a:pt x="44" y="96"/>
                  <a:pt x="44" y="96"/>
                </a:cubicBezTo>
                <a:cubicBezTo>
                  <a:pt x="136" y="142"/>
                  <a:pt x="136" y="142"/>
                  <a:pt x="136" y="142"/>
                </a:cubicBezTo>
                <a:lnTo>
                  <a:pt x="227" y="96"/>
                </a:lnTo>
                <a:close/>
                <a:moveTo>
                  <a:pt x="271" y="68"/>
                </a:moveTo>
                <a:cubicBezTo>
                  <a:pt x="136" y="0"/>
                  <a:pt x="136" y="0"/>
                  <a:pt x="13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136" y="136"/>
                  <a:pt x="136" y="136"/>
                  <a:pt x="136" y="136"/>
                </a:cubicBezTo>
                <a:lnTo>
                  <a:pt x="271" y="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矩形: 圆角 9"/>
          <p:cNvSpPr/>
          <p:nvPr/>
        </p:nvSpPr>
        <p:spPr>
          <a:xfrm>
            <a:off x="7507738" y="5028277"/>
            <a:ext cx="4684262" cy="914400"/>
          </a:xfrm>
          <a:prstGeom prst="roundRect">
            <a:avLst>
              <a:gd name="adj" fmla="val 50000"/>
            </a:avLst>
          </a:prstGeom>
          <a:solidFill>
            <a:srgbClr val="53575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46" y="3916682"/>
            <a:ext cx="754499" cy="754499"/>
          </a:xfrm>
          <a:prstGeom prst="rect">
            <a:avLst/>
          </a:prstGeom>
        </p:spPr>
      </p:pic>
      <p:sp>
        <p:nvSpPr>
          <p:cNvPr id="35" name="Freeform 11"/>
          <p:cNvSpPr>
            <a:spLocks noEditPoints="1"/>
          </p:cNvSpPr>
          <p:nvPr/>
        </p:nvSpPr>
        <p:spPr bwMode="auto">
          <a:xfrm>
            <a:off x="7877895" y="5149745"/>
            <a:ext cx="437799" cy="671463"/>
          </a:xfrm>
          <a:custGeom>
            <a:avLst/>
            <a:gdLst>
              <a:gd name="T0" fmla="*/ 123 w 141"/>
              <a:gd name="T1" fmla="*/ 96 h 218"/>
              <a:gd name="T2" fmla="*/ 92 w 141"/>
              <a:gd name="T3" fmla="*/ 66 h 218"/>
              <a:gd name="T4" fmla="*/ 95 w 141"/>
              <a:gd name="T5" fmla="*/ 66 h 218"/>
              <a:gd name="T6" fmla="*/ 99 w 141"/>
              <a:gd name="T7" fmla="*/ 61 h 218"/>
              <a:gd name="T8" fmla="*/ 95 w 141"/>
              <a:gd name="T9" fmla="*/ 56 h 218"/>
              <a:gd name="T10" fmla="*/ 87 w 141"/>
              <a:gd name="T11" fmla="*/ 56 h 218"/>
              <a:gd name="T12" fmla="*/ 108 w 141"/>
              <a:gd name="T13" fmla="*/ 32 h 218"/>
              <a:gd name="T14" fmla="*/ 96 w 141"/>
              <a:gd name="T15" fmla="*/ 17 h 218"/>
              <a:gd name="T16" fmla="*/ 76 w 141"/>
              <a:gd name="T17" fmla="*/ 0 h 218"/>
              <a:gd name="T18" fmla="*/ 62 w 141"/>
              <a:gd name="T19" fmla="*/ 7 h 218"/>
              <a:gd name="T20" fmla="*/ 52 w 141"/>
              <a:gd name="T21" fmla="*/ 4 h 218"/>
              <a:gd name="T22" fmla="*/ 32 w 141"/>
              <a:gd name="T23" fmla="*/ 24 h 218"/>
              <a:gd name="T24" fmla="*/ 56 w 141"/>
              <a:gd name="T25" fmla="*/ 56 h 218"/>
              <a:gd name="T26" fmla="*/ 46 w 141"/>
              <a:gd name="T27" fmla="*/ 56 h 218"/>
              <a:gd name="T28" fmla="*/ 41 w 141"/>
              <a:gd name="T29" fmla="*/ 61 h 218"/>
              <a:gd name="T30" fmla="*/ 46 w 141"/>
              <a:gd name="T31" fmla="*/ 66 h 218"/>
              <a:gd name="T32" fmla="*/ 48 w 141"/>
              <a:gd name="T33" fmla="*/ 66 h 218"/>
              <a:gd name="T34" fmla="*/ 18 w 141"/>
              <a:gd name="T35" fmla="*/ 96 h 218"/>
              <a:gd name="T36" fmla="*/ 0 w 141"/>
              <a:gd name="T37" fmla="*/ 167 h 218"/>
              <a:gd name="T38" fmla="*/ 70 w 141"/>
              <a:gd name="T39" fmla="*/ 218 h 218"/>
              <a:gd name="T40" fmla="*/ 141 w 141"/>
              <a:gd name="T41" fmla="*/ 167 h 218"/>
              <a:gd name="T42" fmla="*/ 123 w 141"/>
              <a:gd name="T43" fmla="*/ 96 h 218"/>
              <a:gd name="T44" fmla="*/ 89 w 141"/>
              <a:gd name="T45" fmla="*/ 128 h 218"/>
              <a:gd name="T46" fmla="*/ 82 w 141"/>
              <a:gd name="T47" fmla="*/ 124 h 218"/>
              <a:gd name="T48" fmla="*/ 70 w 141"/>
              <a:gd name="T49" fmla="*/ 118 h 218"/>
              <a:gd name="T50" fmla="*/ 60 w 141"/>
              <a:gd name="T51" fmla="*/ 126 h 218"/>
              <a:gd name="T52" fmla="*/ 71 w 141"/>
              <a:gd name="T53" fmla="*/ 136 h 218"/>
              <a:gd name="T54" fmla="*/ 90 w 141"/>
              <a:gd name="T55" fmla="*/ 157 h 218"/>
              <a:gd name="T56" fmla="*/ 75 w 141"/>
              <a:gd name="T57" fmla="*/ 173 h 218"/>
              <a:gd name="T58" fmla="*/ 75 w 141"/>
              <a:gd name="T59" fmla="*/ 178 h 218"/>
              <a:gd name="T60" fmla="*/ 70 w 141"/>
              <a:gd name="T61" fmla="*/ 183 h 218"/>
              <a:gd name="T62" fmla="*/ 66 w 141"/>
              <a:gd name="T63" fmla="*/ 178 h 218"/>
              <a:gd name="T64" fmla="*/ 66 w 141"/>
              <a:gd name="T65" fmla="*/ 173 h 218"/>
              <a:gd name="T66" fmla="*/ 49 w 141"/>
              <a:gd name="T67" fmla="*/ 160 h 218"/>
              <a:gd name="T68" fmla="*/ 52 w 141"/>
              <a:gd name="T69" fmla="*/ 154 h 218"/>
              <a:gd name="T70" fmla="*/ 58 w 141"/>
              <a:gd name="T71" fmla="*/ 157 h 218"/>
              <a:gd name="T72" fmla="*/ 70 w 141"/>
              <a:gd name="T73" fmla="*/ 164 h 218"/>
              <a:gd name="T74" fmla="*/ 80 w 141"/>
              <a:gd name="T75" fmla="*/ 156 h 218"/>
              <a:gd name="T76" fmla="*/ 69 w 141"/>
              <a:gd name="T77" fmla="*/ 145 h 218"/>
              <a:gd name="T78" fmla="*/ 51 w 141"/>
              <a:gd name="T79" fmla="*/ 125 h 218"/>
              <a:gd name="T80" fmla="*/ 66 w 141"/>
              <a:gd name="T81" fmla="*/ 109 h 218"/>
              <a:gd name="T82" fmla="*/ 66 w 141"/>
              <a:gd name="T83" fmla="*/ 103 h 218"/>
              <a:gd name="T84" fmla="*/ 70 w 141"/>
              <a:gd name="T85" fmla="*/ 98 h 218"/>
              <a:gd name="T86" fmla="*/ 75 w 141"/>
              <a:gd name="T87" fmla="*/ 103 h 218"/>
              <a:gd name="T88" fmla="*/ 75 w 141"/>
              <a:gd name="T89" fmla="*/ 109 h 218"/>
              <a:gd name="T90" fmla="*/ 92 w 141"/>
              <a:gd name="T91" fmla="*/ 121 h 218"/>
              <a:gd name="T92" fmla="*/ 89 w 141"/>
              <a:gd name="T93" fmla="*/ 12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1" h="218">
                <a:moveTo>
                  <a:pt x="123" y="96"/>
                </a:moveTo>
                <a:cubicBezTo>
                  <a:pt x="116" y="85"/>
                  <a:pt x="107" y="72"/>
                  <a:pt x="92" y="66"/>
                </a:cubicBezTo>
                <a:cubicBezTo>
                  <a:pt x="95" y="66"/>
                  <a:pt x="95" y="66"/>
                  <a:pt x="95" y="66"/>
                </a:cubicBezTo>
                <a:cubicBezTo>
                  <a:pt x="97" y="66"/>
                  <a:pt x="99" y="63"/>
                  <a:pt x="99" y="61"/>
                </a:cubicBezTo>
                <a:cubicBezTo>
                  <a:pt x="99" y="58"/>
                  <a:pt x="97" y="56"/>
                  <a:pt x="95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98" y="50"/>
                  <a:pt x="108" y="41"/>
                  <a:pt x="108" y="32"/>
                </a:cubicBezTo>
                <a:cubicBezTo>
                  <a:pt x="108" y="25"/>
                  <a:pt x="103" y="18"/>
                  <a:pt x="96" y="17"/>
                </a:cubicBezTo>
                <a:cubicBezTo>
                  <a:pt x="94" y="7"/>
                  <a:pt x="86" y="0"/>
                  <a:pt x="76" y="0"/>
                </a:cubicBezTo>
                <a:cubicBezTo>
                  <a:pt x="71" y="0"/>
                  <a:pt x="66" y="2"/>
                  <a:pt x="62" y="7"/>
                </a:cubicBezTo>
                <a:cubicBezTo>
                  <a:pt x="59" y="5"/>
                  <a:pt x="56" y="4"/>
                  <a:pt x="52" y="4"/>
                </a:cubicBezTo>
                <a:cubicBezTo>
                  <a:pt x="41" y="4"/>
                  <a:pt x="32" y="13"/>
                  <a:pt x="32" y="24"/>
                </a:cubicBezTo>
                <a:cubicBezTo>
                  <a:pt x="32" y="34"/>
                  <a:pt x="45" y="47"/>
                  <a:pt x="5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4" y="56"/>
                  <a:pt x="41" y="58"/>
                  <a:pt x="41" y="61"/>
                </a:cubicBezTo>
                <a:cubicBezTo>
                  <a:pt x="41" y="63"/>
                  <a:pt x="44" y="66"/>
                  <a:pt x="46" y="66"/>
                </a:cubicBezTo>
                <a:cubicBezTo>
                  <a:pt x="48" y="66"/>
                  <a:pt x="48" y="66"/>
                  <a:pt x="48" y="66"/>
                </a:cubicBezTo>
                <a:cubicBezTo>
                  <a:pt x="34" y="72"/>
                  <a:pt x="24" y="85"/>
                  <a:pt x="18" y="96"/>
                </a:cubicBezTo>
                <a:cubicBezTo>
                  <a:pt x="7" y="116"/>
                  <a:pt x="0" y="142"/>
                  <a:pt x="0" y="167"/>
                </a:cubicBezTo>
                <a:cubicBezTo>
                  <a:pt x="0" y="197"/>
                  <a:pt x="29" y="218"/>
                  <a:pt x="70" y="218"/>
                </a:cubicBezTo>
                <a:cubicBezTo>
                  <a:pt x="112" y="218"/>
                  <a:pt x="141" y="197"/>
                  <a:pt x="141" y="167"/>
                </a:cubicBezTo>
                <a:cubicBezTo>
                  <a:pt x="141" y="142"/>
                  <a:pt x="134" y="116"/>
                  <a:pt x="123" y="96"/>
                </a:cubicBezTo>
                <a:close/>
                <a:moveTo>
                  <a:pt x="89" y="128"/>
                </a:moveTo>
                <a:cubicBezTo>
                  <a:pt x="86" y="128"/>
                  <a:pt x="83" y="127"/>
                  <a:pt x="82" y="124"/>
                </a:cubicBezTo>
                <a:cubicBezTo>
                  <a:pt x="81" y="121"/>
                  <a:pt x="78" y="118"/>
                  <a:pt x="70" y="118"/>
                </a:cubicBezTo>
                <a:cubicBezTo>
                  <a:pt x="64" y="118"/>
                  <a:pt x="61" y="122"/>
                  <a:pt x="60" y="126"/>
                </a:cubicBezTo>
                <a:cubicBezTo>
                  <a:pt x="60" y="131"/>
                  <a:pt x="64" y="134"/>
                  <a:pt x="71" y="136"/>
                </a:cubicBezTo>
                <a:cubicBezTo>
                  <a:pt x="86" y="139"/>
                  <a:pt x="91" y="149"/>
                  <a:pt x="90" y="157"/>
                </a:cubicBezTo>
                <a:cubicBezTo>
                  <a:pt x="89" y="164"/>
                  <a:pt x="83" y="171"/>
                  <a:pt x="75" y="173"/>
                </a:cubicBezTo>
                <a:cubicBezTo>
                  <a:pt x="75" y="178"/>
                  <a:pt x="75" y="178"/>
                  <a:pt x="75" y="178"/>
                </a:cubicBezTo>
                <a:cubicBezTo>
                  <a:pt x="75" y="181"/>
                  <a:pt x="73" y="183"/>
                  <a:pt x="70" y="183"/>
                </a:cubicBezTo>
                <a:cubicBezTo>
                  <a:pt x="68" y="183"/>
                  <a:pt x="66" y="181"/>
                  <a:pt x="66" y="178"/>
                </a:cubicBezTo>
                <a:cubicBezTo>
                  <a:pt x="66" y="173"/>
                  <a:pt x="66" y="173"/>
                  <a:pt x="66" y="173"/>
                </a:cubicBezTo>
                <a:cubicBezTo>
                  <a:pt x="56" y="171"/>
                  <a:pt x="51" y="165"/>
                  <a:pt x="49" y="160"/>
                </a:cubicBezTo>
                <a:cubicBezTo>
                  <a:pt x="48" y="157"/>
                  <a:pt x="50" y="155"/>
                  <a:pt x="52" y="154"/>
                </a:cubicBezTo>
                <a:cubicBezTo>
                  <a:pt x="55" y="153"/>
                  <a:pt x="57" y="154"/>
                  <a:pt x="58" y="157"/>
                </a:cubicBezTo>
                <a:cubicBezTo>
                  <a:pt x="59" y="160"/>
                  <a:pt x="63" y="164"/>
                  <a:pt x="70" y="164"/>
                </a:cubicBezTo>
                <a:cubicBezTo>
                  <a:pt x="76" y="164"/>
                  <a:pt x="80" y="160"/>
                  <a:pt x="80" y="156"/>
                </a:cubicBezTo>
                <a:cubicBezTo>
                  <a:pt x="81" y="151"/>
                  <a:pt x="77" y="147"/>
                  <a:pt x="69" y="145"/>
                </a:cubicBezTo>
                <a:cubicBezTo>
                  <a:pt x="55" y="142"/>
                  <a:pt x="50" y="132"/>
                  <a:pt x="51" y="125"/>
                </a:cubicBezTo>
                <a:cubicBezTo>
                  <a:pt x="52" y="117"/>
                  <a:pt x="58" y="111"/>
                  <a:pt x="66" y="109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101"/>
                  <a:pt x="68" y="98"/>
                  <a:pt x="70" y="98"/>
                </a:cubicBezTo>
                <a:cubicBezTo>
                  <a:pt x="73" y="98"/>
                  <a:pt x="75" y="101"/>
                  <a:pt x="75" y="103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84" y="110"/>
                  <a:pt x="90" y="116"/>
                  <a:pt x="92" y="121"/>
                </a:cubicBezTo>
                <a:cubicBezTo>
                  <a:pt x="92" y="124"/>
                  <a:pt x="91" y="127"/>
                  <a:pt x="89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Freeform 41"/>
          <p:cNvSpPr>
            <a:spLocks noEditPoints="1"/>
          </p:cNvSpPr>
          <p:nvPr/>
        </p:nvSpPr>
        <p:spPr bwMode="auto">
          <a:xfrm>
            <a:off x="7742738" y="2690691"/>
            <a:ext cx="781051" cy="781051"/>
          </a:xfrm>
          <a:custGeom>
            <a:avLst/>
            <a:gdLst>
              <a:gd name="T0" fmla="*/ 195 w 205"/>
              <a:gd name="T1" fmla="*/ 192 h 205"/>
              <a:gd name="T2" fmla="*/ 195 w 205"/>
              <a:gd name="T3" fmla="*/ 10 h 205"/>
              <a:gd name="T4" fmla="*/ 186 w 205"/>
              <a:gd name="T5" fmla="*/ 0 h 205"/>
              <a:gd name="T6" fmla="*/ 150 w 205"/>
              <a:gd name="T7" fmla="*/ 0 h 205"/>
              <a:gd name="T8" fmla="*/ 141 w 205"/>
              <a:gd name="T9" fmla="*/ 10 h 205"/>
              <a:gd name="T10" fmla="*/ 141 w 205"/>
              <a:gd name="T11" fmla="*/ 80 h 205"/>
              <a:gd name="T12" fmla="*/ 42 w 205"/>
              <a:gd name="T13" fmla="*/ 80 h 205"/>
              <a:gd name="T14" fmla="*/ 10 w 205"/>
              <a:gd name="T15" fmla="*/ 112 h 205"/>
              <a:gd name="T16" fmla="*/ 10 w 205"/>
              <a:gd name="T17" fmla="*/ 192 h 205"/>
              <a:gd name="T18" fmla="*/ 0 w 205"/>
              <a:gd name="T19" fmla="*/ 192 h 205"/>
              <a:gd name="T20" fmla="*/ 0 w 205"/>
              <a:gd name="T21" fmla="*/ 205 h 205"/>
              <a:gd name="T22" fmla="*/ 205 w 205"/>
              <a:gd name="T23" fmla="*/ 205 h 205"/>
              <a:gd name="T24" fmla="*/ 205 w 205"/>
              <a:gd name="T25" fmla="*/ 192 h 205"/>
              <a:gd name="T26" fmla="*/ 195 w 205"/>
              <a:gd name="T27" fmla="*/ 192 h 205"/>
              <a:gd name="T28" fmla="*/ 67 w 205"/>
              <a:gd name="T29" fmla="*/ 179 h 205"/>
              <a:gd name="T30" fmla="*/ 38 w 205"/>
              <a:gd name="T31" fmla="*/ 179 h 205"/>
              <a:gd name="T32" fmla="*/ 38 w 205"/>
              <a:gd name="T33" fmla="*/ 150 h 205"/>
              <a:gd name="T34" fmla="*/ 67 w 205"/>
              <a:gd name="T35" fmla="*/ 150 h 205"/>
              <a:gd name="T36" fmla="*/ 67 w 205"/>
              <a:gd name="T37" fmla="*/ 179 h 205"/>
              <a:gd name="T38" fmla="*/ 67 w 205"/>
              <a:gd name="T39" fmla="*/ 134 h 205"/>
              <a:gd name="T40" fmla="*/ 38 w 205"/>
              <a:gd name="T41" fmla="*/ 134 h 205"/>
              <a:gd name="T42" fmla="*/ 38 w 205"/>
              <a:gd name="T43" fmla="*/ 106 h 205"/>
              <a:gd name="T44" fmla="*/ 67 w 205"/>
              <a:gd name="T45" fmla="*/ 106 h 205"/>
              <a:gd name="T46" fmla="*/ 67 w 205"/>
              <a:gd name="T47" fmla="*/ 134 h 205"/>
              <a:gd name="T48" fmla="*/ 115 w 205"/>
              <a:gd name="T49" fmla="*/ 179 h 205"/>
              <a:gd name="T50" fmla="*/ 86 w 205"/>
              <a:gd name="T51" fmla="*/ 179 h 205"/>
              <a:gd name="T52" fmla="*/ 86 w 205"/>
              <a:gd name="T53" fmla="*/ 150 h 205"/>
              <a:gd name="T54" fmla="*/ 115 w 205"/>
              <a:gd name="T55" fmla="*/ 150 h 205"/>
              <a:gd name="T56" fmla="*/ 115 w 205"/>
              <a:gd name="T57" fmla="*/ 179 h 205"/>
              <a:gd name="T58" fmla="*/ 115 w 205"/>
              <a:gd name="T59" fmla="*/ 134 h 205"/>
              <a:gd name="T60" fmla="*/ 86 w 205"/>
              <a:gd name="T61" fmla="*/ 134 h 205"/>
              <a:gd name="T62" fmla="*/ 86 w 205"/>
              <a:gd name="T63" fmla="*/ 106 h 205"/>
              <a:gd name="T64" fmla="*/ 115 w 205"/>
              <a:gd name="T65" fmla="*/ 106 h 205"/>
              <a:gd name="T66" fmla="*/ 115 w 205"/>
              <a:gd name="T67" fmla="*/ 134 h 205"/>
              <a:gd name="T68" fmla="*/ 166 w 205"/>
              <a:gd name="T69" fmla="*/ 179 h 205"/>
              <a:gd name="T70" fmla="*/ 138 w 205"/>
              <a:gd name="T71" fmla="*/ 179 h 205"/>
              <a:gd name="T72" fmla="*/ 138 w 205"/>
              <a:gd name="T73" fmla="*/ 150 h 205"/>
              <a:gd name="T74" fmla="*/ 166 w 205"/>
              <a:gd name="T75" fmla="*/ 150 h 205"/>
              <a:gd name="T76" fmla="*/ 166 w 205"/>
              <a:gd name="T77" fmla="*/ 179 h 205"/>
              <a:gd name="T78" fmla="*/ 166 w 205"/>
              <a:gd name="T79" fmla="*/ 134 h 205"/>
              <a:gd name="T80" fmla="*/ 138 w 205"/>
              <a:gd name="T81" fmla="*/ 134 h 205"/>
              <a:gd name="T82" fmla="*/ 138 w 205"/>
              <a:gd name="T83" fmla="*/ 106 h 205"/>
              <a:gd name="T84" fmla="*/ 166 w 205"/>
              <a:gd name="T85" fmla="*/ 106 h 205"/>
              <a:gd name="T86" fmla="*/ 166 w 205"/>
              <a:gd name="T87" fmla="*/ 13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" h="205">
                <a:moveTo>
                  <a:pt x="195" y="192"/>
                </a:moveTo>
                <a:cubicBezTo>
                  <a:pt x="195" y="10"/>
                  <a:pt x="195" y="10"/>
                  <a:pt x="195" y="10"/>
                </a:cubicBezTo>
                <a:cubicBezTo>
                  <a:pt x="195" y="4"/>
                  <a:pt x="191" y="0"/>
                  <a:pt x="186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1" y="4"/>
                  <a:pt x="141" y="10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5"/>
                  <a:pt x="0" y="205"/>
                  <a:pt x="0" y="205"/>
                </a:cubicBezTo>
                <a:cubicBezTo>
                  <a:pt x="205" y="205"/>
                  <a:pt x="205" y="205"/>
                  <a:pt x="205" y="205"/>
                </a:cubicBezTo>
                <a:cubicBezTo>
                  <a:pt x="205" y="192"/>
                  <a:pt x="205" y="192"/>
                  <a:pt x="205" y="192"/>
                </a:cubicBezTo>
                <a:lnTo>
                  <a:pt x="195" y="192"/>
                </a:lnTo>
                <a:close/>
                <a:moveTo>
                  <a:pt x="67" y="179"/>
                </a:moveTo>
                <a:cubicBezTo>
                  <a:pt x="38" y="179"/>
                  <a:pt x="38" y="179"/>
                  <a:pt x="38" y="179"/>
                </a:cubicBezTo>
                <a:cubicBezTo>
                  <a:pt x="38" y="150"/>
                  <a:pt x="38" y="150"/>
                  <a:pt x="38" y="150"/>
                </a:cubicBezTo>
                <a:cubicBezTo>
                  <a:pt x="67" y="150"/>
                  <a:pt x="67" y="150"/>
                  <a:pt x="67" y="150"/>
                </a:cubicBezTo>
                <a:lnTo>
                  <a:pt x="67" y="179"/>
                </a:lnTo>
                <a:close/>
                <a:moveTo>
                  <a:pt x="67" y="134"/>
                </a:moveTo>
                <a:cubicBezTo>
                  <a:pt x="38" y="134"/>
                  <a:pt x="38" y="134"/>
                  <a:pt x="38" y="134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67" y="106"/>
                  <a:pt x="67" y="106"/>
                  <a:pt x="67" y="106"/>
                </a:cubicBezTo>
                <a:lnTo>
                  <a:pt x="67" y="134"/>
                </a:lnTo>
                <a:close/>
                <a:moveTo>
                  <a:pt x="115" y="179"/>
                </a:moveTo>
                <a:cubicBezTo>
                  <a:pt x="86" y="179"/>
                  <a:pt x="86" y="179"/>
                  <a:pt x="86" y="179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115" y="150"/>
                  <a:pt x="115" y="150"/>
                  <a:pt x="115" y="150"/>
                </a:cubicBezTo>
                <a:lnTo>
                  <a:pt x="115" y="179"/>
                </a:lnTo>
                <a:close/>
                <a:moveTo>
                  <a:pt x="115" y="134"/>
                </a:moveTo>
                <a:cubicBezTo>
                  <a:pt x="86" y="134"/>
                  <a:pt x="86" y="134"/>
                  <a:pt x="86" y="134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115" y="106"/>
                  <a:pt x="115" y="106"/>
                  <a:pt x="115" y="106"/>
                </a:cubicBezTo>
                <a:lnTo>
                  <a:pt x="115" y="134"/>
                </a:lnTo>
                <a:close/>
                <a:moveTo>
                  <a:pt x="166" y="179"/>
                </a:moveTo>
                <a:cubicBezTo>
                  <a:pt x="138" y="179"/>
                  <a:pt x="138" y="179"/>
                  <a:pt x="138" y="179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66" y="150"/>
                  <a:pt x="166" y="150"/>
                  <a:pt x="166" y="150"/>
                </a:cubicBezTo>
                <a:lnTo>
                  <a:pt x="166" y="179"/>
                </a:lnTo>
                <a:close/>
                <a:moveTo>
                  <a:pt x="166" y="134"/>
                </a:moveTo>
                <a:cubicBezTo>
                  <a:pt x="138" y="134"/>
                  <a:pt x="138" y="134"/>
                  <a:pt x="138" y="134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66" y="106"/>
                  <a:pt x="166" y="106"/>
                  <a:pt x="166" y="106"/>
                </a:cubicBezTo>
                <a:lnTo>
                  <a:pt x="166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矩形 15"/>
          <p:cNvSpPr/>
          <p:nvPr/>
        </p:nvSpPr>
        <p:spPr>
          <a:xfrm>
            <a:off x="8602915" y="2660669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Most clients have only 1 house property.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15"/>
          <p:cNvSpPr/>
          <p:nvPr/>
        </p:nvSpPr>
        <p:spPr>
          <a:xfrm>
            <a:off x="8602915" y="3860126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main value of average age is 3, which represents 40-50 years old.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15"/>
          <p:cNvSpPr/>
          <p:nvPr/>
        </p:nvSpPr>
        <p:spPr>
          <a:xfrm>
            <a:off x="8562188" y="5084771"/>
            <a:ext cx="36590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average income 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distribution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approximatively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forms normal distribution.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7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629812" y="291341"/>
            <a:ext cx="493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EXPLORATORY DATA  ANALYSIS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225334"/>
            <a:ext cx="2931607" cy="2067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9" y="1228648"/>
            <a:ext cx="3115097" cy="2102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39" y="3681115"/>
            <a:ext cx="2820621" cy="1980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42" y="3630047"/>
            <a:ext cx="3017008" cy="2082268"/>
          </a:xfrm>
          <a:prstGeom prst="rect">
            <a:avLst/>
          </a:prstGeom>
        </p:spPr>
      </p:pic>
      <p:sp>
        <p:nvSpPr>
          <p:cNvPr id="24" name="矩形: 圆角 8"/>
          <p:cNvSpPr/>
          <p:nvPr/>
        </p:nvSpPr>
        <p:spPr>
          <a:xfrm>
            <a:off x="7489832" y="1412776"/>
            <a:ext cx="4702168" cy="914400"/>
          </a:xfrm>
          <a:prstGeom prst="roundRect">
            <a:avLst>
              <a:gd name="adj" fmla="val 50000"/>
            </a:avLst>
          </a:prstGeom>
          <a:solidFill>
            <a:srgbClr val="F17F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9"/>
          <p:cNvSpPr/>
          <p:nvPr/>
        </p:nvSpPr>
        <p:spPr>
          <a:xfrm>
            <a:off x="7513814" y="2642242"/>
            <a:ext cx="4693215" cy="914400"/>
          </a:xfrm>
          <a:prstGeom prst="roundRect">
            <a:avLst>
              <a:gd name="adj" fmla="val 50000"/>
            </a:avLst>
          </a:prstGeom>
          <a:solidFill>
            <a:srgbClr val="53575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10"/>
          <p:cNvSpPr/>
          <p:nvPr/>
        </p:nvSpPr>
        <p:spPr>
          <a:xfrm>
            <a:off x="7513814" y="3825131"/>
            <a:ext cx="4678186" cy="914400"/>
          </a:xfrm>
          <a:prstGeom prst="roundRect">
            <a:avLst>
              <a:gd name="adj" fmla="val 50000"/>
            </a:avLst>
          </a:prstGeom>
          <a:solidFill>
            <a:srgbClr val="F17F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5"/>
          <p:cNvSpPr/>
          <p:nvPr/>
        </p:nvSpPr>
        <p:spPr>
          <a:xfrm>
            <a:off x="8602915" y="1448593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High level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education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crowd tends to buy caravan insurance.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Freeform 49"/>
          <p:cNvSpPr>
            <a:spLocks noEditPoints="1"/>
          </p:cNvSpPr>
          <p:nvPr/>
        </p:nvSpPr>
        <p:spPr bwMode="auto">
          <a:xfrm>
            <a:off x="7575802" y="1488302"/>
            <a:ext cx="1027113" cy="746125"/>
          </a:xfrm>
          <a:custGeom>
            <a:avLst/>
            <a:gdLst>
              <a:gd name="T0" fmla="*/ 227 w 271"/>
              <a:gd name="T1" fmla="*/ 96 h 196"/>
              <a:gd name="T2" fmla="*/ 227 w 271"/>
              <a:gd name="T3" fmla="*/ 152 h 196"/>
              <a:gd name="T4" fmla="*/ 136 w 271"/>
              <a:gd name="T5" fmla="*/ 196 h 196"/>
              <a:gd name="T6" fmla="*/ 44 w 271"/>
              <a:gd name="T7" fmla="*/ 152 h 196"/>
              <a:gd name="T8" fmla="*/ 44 w 271"/>
              <a:gd name="T9" fmla="*/ 96 h 196"/>
              <a:gd name="T10" fmla="*/ 136 w 271"/>
              <a:gd name="T11" fmla="*/ 142 h 196"/>
              <a:gd name="T12" fmla="*/ 227 w 271"/>
              <a:gd name="T13" fmla="*/ 96 h 196"/>
              <a:gd name="T14" fmla="*/ 271 w 271"/>
              <a:gd name="T15" fmla="*/ 68 h 196"/>
              <a:gd name="T16" fmla="*/ 136 w 271"/>
              <a:gd name="T17" fmla="*/ 0 h 196"/>
              <a:gd name="T18" fmla="*/ 0 w 271"/>
              <a:gd name="T19" fmla="*/ 68 h 196"/>
              <a:gd name="T20" fmla="*/ 136 w 271"/>
              <a:gd name="T21" fmla="*/ 136 h 196"/>
              <a:gd name="T22" fmla="*/ 271 w 271"/>
              <a:gd name="T23" fmla="*/ 68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1" h="196">
                <a:moveTo>
                  <a:pt x="227" y="96"/>
                </a:moveTo>
                <a:cubicBezTo>
                  <a:pt x="227" y="152"/>
                  <a:pt x="227" y="152"/>
                  <a:pt x="227" y="152"/>
                </a:cubicBezTo>
                <a:cubicBezTo>
                  <a:pt x="192" y="158"/>
                  <a:pt x="157" y="174"/>
                  <a:pt x="136" y="196"/>
                </a:cubicBezTo>
                <a:cubicBezTo>
                  <a:pt x="114" y="174"/>
                  <a:pt x="83" y="158"/>
                  <a:pt x="44" y="152"/>
                </a:cubicBezTo>
                <a:cubicBezTo>
                  <a:pt x="44" y="96"/>
                  <a:pt x="44" y="96"/>
                  <a:pt x="44" y="96"/>
                </a:cubicBezTo>
                <a:cubicBezTo>
                  <a:pt x="136" y="142"/>
                  <a:pt x="136" y="142"/>
                  <a:pt x="136" y="142"/>
                </a:cubicBezTo>
                <a:lnTo>
                  <a:pt x="227" y="96"/>
                </a:lnTo>
                <a:close/>
                <a:moveTo>
                  <a:pt x="271" y="68"/>
                </a:moveTo>
                <a:cubicBezTo>
                  <a:pt x="136" y="0"/>
                  <a:pt x="136" y="0"/>
                  <a:pt x="136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136" y="136"/>
                  <a:pt x="136" y="136"/>
                  <a:pt x="136" y="136"/>
                </a:cubicBezTo>
                <a:lnTo>
                  <a:pt x="271" y="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矩形: 圆角 9"/>
          <p:cNvSpPr/>
          <p:nvPr/>
        </p:nvSpPr>
        <p:spPr>
          <a:xfrm>
            <a:off x="7507738" y="5028277"/>
            <a:ext cx="4684262" cy="914400"/>
          </a:xfrm>
          <a:prstGeom prst="roundRect">
            <a:avLst>
              <a:gd name="adj" fmla="val 50000"/>
            </a:avLst>
          </a:prstGeom>
          <a:solidFill>
            <a:srgbClr val="53575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46" y="3916682"/>
            <a:ext cx="754499" cy="754499"/>
          </a:xfrm>
          <a:prstGeom prst="rect">
            <a:avLst/>
          </a:prstGeom>
        </p:spPr>
      </p:pic>
      <p:sp>
        <p:nvSpPr>
          <p:cNvPr id="35" name="Freeform 11"/>
          <p:cNvSpPr>
            <a:spLocks noEditPoints="1"/>
          </p:cNvSpPr>
          <p:nvPr/>
        </p:nvSpPr>
        <p:spPr bwMode="auto">
          <a:xfrm>
            <a:off x="7877895" y="5149745"/>
            <a:ext cx="437799" cy="671463"/>
          </a:xfrm>
          <a:custGeom>
            <a:avLst/>
            <a:gdLst>
              <a:gd name="T0" fmla="*/ 123 w 141"/>
              <a:gd name="T1" fmla="*/ 96 h 218"/>
              <a:gd name="T2" fmla="*/ 92 w 141"/>
              <a:gd name="T3" fmla="*/ 66 h 218"/>
              <a:gd name="T4" fmla="*/ 95 w 141"/>
              <a:gd name="T5" fmla="*/ 66 h 218"/>
              <a:gd name="T6" fmla="*/ 99 w 141"/>
              <a:gd name="T7" fmla="*/ 61 h 218"/>
              <a:gd name="T8" fmla="*/ 95 w 141"/>
              <a:gd name="T9" fmla="*/ 56 h 218"/>
              <a:gd name="T10" fmla="*/ 87 w 141"/>
              <a:gd name="T11" fmla="*/ 56 h 218"/>
              <a:gd name="T12" fmla="*/ 108 w 141"/>
              <a:gd name="T13" fmla="*/ 32 h 218"/>
              <a:gd name="T14" fmla="*/ 96 w 141"/>
              <a:gd name="T15" fmla="*/ 17 h 218"/>
              <a:gd name="T16" fmla="*/ 76 w 141"/>
              <a:gd name="T17" fmla="*/ 0 h 218"/>
              <a:gd name="T18" fmla="*/ 62 w 141"/>
              <a:gd name="T19" fmla="*/ 7 h 218"/>
              <a:gd name="T20" fmla="*/ 52 w 141"/>
              <a:gd name="T21" fmla="*/ 4 h 218"/>
              <a:gd name="T22" fmla="*/ 32 w 141"/>
              <a:gd name="T23" fmla="*/ 24 h 218"/>
              <a:gd name="T24" fmla="*/ 56 w 141"/>
              <a:gd name="T25" fmla="*/ 56 h 218"/>
              <a:gd name="T26" fmla="*/ 46 w 141"/>
              <a:gd name="T27" fmla="*/ 56 h 218"/>
              <a:gd name="T28" fmla="*/ 41 w 141"/>
              <a:gd name="T29" fmla="*/ 61 h 218"/>
              <a:gd name="T30" fmla="*/ 46 w 141"/>
              <a:gd name="T31" fmla="*/ 66 h 218"/>
              <a:gd name="T32" fmla="*/ 48 w 141"/>
              <a:gd name="T33" fmla="*/ 66 h 218"/>
              <a:gd name="T34" fmla="*/ 18 w 141"/>
              <a:gd name="T35" fmla="*/ 96 h 218"/>
              <a:gd name="T36" fmla="*/ 0 w 141"/>
              <a:gd name="T37" fmla="*/ 167 h 218"/>
              <a:gd name="T38" fmla="*/ 70 w 141"/>
              <a:gd name="T39" fmla="*/ 218 h 218"/>
              <a:gd name="T40" fmla="*/ 141 w 141"/>
              <a:gd name="T41" fmla="*/ 167 h 218"/>
              <a:gd name="T42" fmla="*/ 123 w 141"/>
              <a:gd name="T43" fmla="*/ 96 h 218"/>
              <a:gd name="T44" fmla="*/ 89 w 141"/>
              <a:gd name="T45" fmla="*/ 128 h 218"/>
              <a:gd name="T46" fmla="*/ 82 w 141"/>
              <a:gd name="T47" fmla="*/ 124 h 218"/>
              <a:gd name="T48" fmla="*/ 70 w 141"/>
              <a:gd name="T49" fmla="*/ 118 h 218"/>
              <a:gd name="T50" fmla="*/ 60 w 141"/>
              <a:gd name="T51" fmla="*/ 126 h 218"/>
              <a:gd name="T52" fmla="*/ 71 w 141"/>
              <a:gd name="T53" fmla="*/ 136 h 218"/>
              <a:gd name="T54" fmla="*/ 90 w 141"/>
              <a:gd name="T55" fmla="*/ 157 h 218"/>
              <a:gd name="T56" fmla="*/ 75 w 141"/>
              <a:gd name="T57" fmla="*/ 173 h 218"/>
              <a:gd name="T58" fmla="*/ 75 w 141"/>
              <a:gd name="T59" fmla="*/ 178 h 218"/>
              <a:gd name="T60" fmla="*/ 70 w 141"/>
              <a:gd name="T61" fmla="*/ 183 h 218"/>
              <a:gd name="T62" fmla="*/ 66 w 141"/>
              <a:gd name="T63" fmla="*/ 178 h 218"/>
              <a:gd name="T64" fmla="*/ 66 w 141"/>
              <a:gd name="T65" fmla="*/ 173 h 218"/>
              <a:gd name="T66" fmla="*/ 49 w 141"/>
              <a:gd name="T67" fmla="*/ 160 h 218"/>
              <a:gd name="T68" fmla="*/ 52 w 141"/>
              <a:gd name="T69" fmla="*/ 154 h 218"/>
              <a:gd name="T70" fmla="*/ 58 w 141"/>
              <a:gd name="T71" fmla="*/ 157 h 218"/>
              <a:gd name="T72" fmla="*/ 70 w 141"/>
              <a:gd name="T73" fmla="*/ 164 h 218"/>
              <a:gd name="T74" fmla="*/ 80 w 141"/>
              <a:gd name="T75" fmla="*/ 156 h 218"/>
              <a:gd name="T76" fmla="*/ 69 w 141"/>
              <a:gd name="T77" fmla="*/ 145 h 218"/>
              <a:gd name="T78" fmla="*/ 51 w 141"/>
              <a:gd name="T79" fmla="*/ 125 h 218"/>
              <a:gd name="T80" fmla="*/ 66 w 141"/>
              <a:gd name="T81" fmla="*/ 109 h 218"/>
              <a:gd name="T82" fmla="*/ 66 w 141"/>
              <a:gd name="T83" fmla="*/ 103 h 218"/>
              <a:gd name="T84" fmla="*/ 70 w 141"/>
              <a:gd name="T85" fmla="*/ 98 h 218"/>
              <a:gd name="T86" fmla="*/ 75 w 141"/>
              <a:gd name="T87" fmla="*/ 103 h 218"/>
              <a:gd name="T88" fmla="*/ 75 w 141"/>
              <a:gd name="T89" fmla="*/ 109 h 218"/>
              <a:gd name="T90" fmla="*/ 92 w 141"/>
              <a:gd name="T91" fmla="*/ 121 h 218"/>
              <a:gd name="T92" fmla="*/ 89 w 141"/>
              <a:gd name="T93" fmla="*/ 12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1" h="218">
                <a:moveTo>
                  <a:pt x="123" y="96"/>
                </a:moveTo>
                <a:cubicBezTo>
                  <a:pt x="116" y="85"/>
                  <a:pt x="107" y="72"/>
                  <a:pt x="92" y="66"/>
                </a:cubicBezTo>
                <a:cubicBezTo>
                  <a:pt x="95" y="66"/>
                  <a:pt x="95" y="66"/>
                  <a:pt x="95" y="66"/>
                </a:cubicBezTo>
                <a:cubicBezTo>
                  <a:pt x="97" y="66"/>
                  <a:pt x="99" y="63"/>
                  <a:pt x="99" y="61"/>
                </a:cubicBezTo>
                <a:cubicBezTo>
                  <a:pt x="99" y="58"/>
                  <a:pt x="97" y="56"/>
                  <a:pt x="95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98" y="50"/>
                  <a:pt x="108" y="41"/>
                  <a:pt x="108" y="32"/>
                </a:cubicBezTo>
                <a:cubicBezTo>
                  <a:pt x="108" y="25"/>
                  <a:pt x="103" y="18"/>
                  <a:pt x="96" y="17"/>
                </a:cubicBezTo>
                <a:cubicBezTo>
                  <a:pt x="94" y="7"/>
                  <a:pt x="86" y="0"/>
                  <a:pt x="76" y="0"/>
                </a:cubicBezTo>
                <a:cubicBezTo>
                  <a:pt x="71" y="0"/>
                  <a:pt x="66" y="2"/>
                  <a:pt x="62" y="7"/>
                </a:cubicBezTo>
                <a:cubicBezTo>
                  <a:pt x="59" y="5"/>
                  <a:pt x="56" y="4"/>
                  <a:pt x="52" y="4"/>
                </a:cubicBezTo>
                <a:cubicBezTo>
                  <a:pt x="41" y="4"/>
                  <a:pt x="32" y="13"/>
                  <a:pt x="32" y="24"/>
                </a:cubicBezTo>
                <a:cubicBezTo>
                  <a:pt x="32" y="34"/>
                  <a:pt x="45" y="47"/>
                  <a:pt x="5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4" y="56"/>
                  <a:pt x="41" y="58"/>
                  <a:pt x="41" y="61"/>
                </a:cubicBezTo>
                <a:cubicBezTo>
                  <a:pt x="41" y="63"/>
                  <a:pt x="44" y="66"/>
                  <a:pt x="46" y="66"/>
                </a:cubicBezTo>
                <a:cubicBezTo>
                  <a:pt x="48" y="66"/>
                  <a:pt x="48" y="66"/>
                  <a:pt x="48" y="66"/>
                </a:cubicBezTo>
                <a:cubicBezTo>
                  <a:pt x="34" y="72"/>
                  <a:pt x="24" y="85"/>
                  <a:pt x="18" y="96"/>
                </a:cubicBezTo>
                <a:cubicBezTo>
                  <a:pt x="7" y="116"/>
                  <a:pt x="0" y="142"/>
                  <a:pt x="0" y="167"/>
                </a:cubicBezTo>
                <a:cubicBezTo>
                  <a:pt x="0" y="197"/>
                  <a:pt x="29" y="218"/>
                  <a:pt x="70" y="218"/>
                </a:cubicBezTo>
                <a:cubicBezTo>
                  <a:pt x="112" y="218"/>
                  <a:pt x="141" y="197"/>
                  <a:pt x="141" y="167"/>
                </a:cubicBezTo>
                <a:cubicBezTo>
                  <a:pt x="141" y="142"/>
                  <a:pt x="134" y="116"/>
                  <a:pt x="123" y="96"/>
                </a:cubicBezTo>
                <a:close/>
                <a:moveTo>
                  <a:pt x="89" y="128"/>
                </a:moveTo>
                <a:cubicBezTo>
                  <a:pt x="86" y="128"/>
                  <a:pt x="83" y="127"/>
                  <a:pt x="82" y="124"/>
                </a:cubicBezTo>
                <a:cubicBezTo>
                  <a:pt x="81" y="121"/>
                  <a:pt x="78" y="118"/>
                  <a:pt x="70" y="118"/>
                </a:cubicBezTo>
                <a:cubicBezTo>
                  <a:pt x="64" y="118"/>
                  <a:pt x="61" y="122"/>
                  <a:pt x="60" y="126"/>
                </a:cubicBezTo>
                <a:cubicBezTo>
                  <a:pt x="60" y="131"/>
                  <a:pt x="64" y="134"/>
                  <a:pt x="71" y="136"/>
                </a:cubicBezTo>
                <a:cubicBezTo>
                  <a:pt x="86" y="139"/>
                  <a:pt x="91" y="149"/>
                  <a:pt x="90" y="157"/>
                </a:cubicBezTo>
                <a:cubicBezTo>
                  <a:pt x="89" y="164"/>
                  <a:pt x="83" y="171"/>
                  <a:pt x="75" y="173"/>
                </a:cubicBezTo>
                <a:cubicBezTo>
                  <a:pt x="75" y="178"/>
                  <a:pt x="75" y="178"/>
                  <a:pt x="75" y="178"/>
                </a:cubicBezTo>
                <a:cubicBezTo>
                  <a:pt x="75" y="181"/>
                  <a:pt x="73" y="183"/>
                  <a:pt x="70" y="183"/>
                </a:cubicBezTo>
                <a:cubicBezTo>
                  <a:pt x="68" y="183"/>
                  <a:pt x="66" y="181"/>
                  <a:pt x="66" y="178"/>
                </a:cubicBezTo>
                <a:cubicBezTo>
                  <a:pt x="66" y="173"/>
                  <a:pt x="66" y="173"/>
                  <a:pt x="66" y="173"/>
                </a:cubicBezTo>
                <a:cubicBezTo>
                  <a:pt x="56" y="171"/>
                  <a:pt x="51" y="165"/>
                  <a:pt x="49" y="160"/>
                </a:cubicBezTo>
                <a:cubicBezTo>
                  <a:pt x="48" y="157"/>
                  <a:pt x="50" y="155"/>
                  <a:pt x="52" y="154"/>
                </a:cubicBezTo>
                <a:cubicBezTo>
                  <a:pt x="55" y="153"/>
                  <a:pt x="57" y="154"/>
                  <a:pt x="58" y="157"/>
                </a:cubicBezTo>
                <a:cubicBezTo>
                  <a:pt x="59" y="160"/>
                  <a:pt x="63" y="164"/>
                  <a:pt x="70" y="164"/>
                </a:cubicBezTo>
                <a:cubicBezTo>
                  <a:pt x="76" y="164"/>
                  <a:pt x="80" y="160"/>
                  <a:pt x="80" y="156"/>
                </a:cubicBezTo>
                <a:cubicBezTo>
                  <a:pt x="81" y="151"/>
                  <a:pt x="77" y="147"/>
                  <a:pt x="69" y="145"/>
                </a:cubicBezTo>
                <a:cubicBezTo>
                  <a:pt x="55" y="142"/>
                  <a:pt x="50" y="132"/>
                  <a:pt x="51" y="125"/>
                </a:cubicBezTo>
                <a:cubicBezTo>
                  <a:pt x="52" y="117"/>
                  <a:pt x="58" y="111"/>
                  <a:pt x="66" y="109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101"/>
                  <a:pt x="68" y="98"/>
                  <a:pt x="70" y="98"/>
                </a:cubicBezTo>
                <a:cubicBezTo>
                  <a:pt x="73" y="98"/>
                  <a:pt x="75" y="101"/>
                  <a:pt x="75" y="103"/>
                </a:cubicBezTo>
                <a:cubicBezTo>
                  <a:pt x="75" y="109"/>
                  <a:pt x="75" y="109"/>
                  <a:pt x="75" y="109"/>
                </a:cubicBezTo>
                <a:cubicBezTo>
                  <a:pt x="84" y="110"/>
                  <a:pt x="90" y="116"/>
                  <a:pt x="92" y="121"/>
                </a:cubicBezTo>
                <a:cubicBezTo>
                  <a:pt x="92" y="124"/>
                  <a:pt x="91" y="127"/>
                  <a:pt x="89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Freeform 41"/>
          <p:cNvSpPr>
            <a:spLocks noEditPoints="1"/>
          </p:cNvSpPr>
          <p:nvPr/>
        </p:nvSpPr>
        <p:spPr bwMode="auto">
          <a:xfrm>
            <a:off x="7742738" y="2690691"/>
            <a:ext cx="781051" cy="781051"/>
          </a:xfrm>
          <a:custGeom>
            <a:avLst/>
            <a:gdLst>
              <a:gd name="T0" fmla="*/ 195 w 205"/>
              <a:gd name="T1" fmla="*/ 192 h 205"/>
              <a:gd name="T2" fmla="*/ 195 w 205"/>
              <a:gd name="T3" fmla="*/ 10 h 205"/>
              <a:gd name="T4" fmla="*/ 186 w 205"/>
              <a:gd name="T5" fmla="*/ 0 h 205"/>
              <a:gd name="T6" fmla="*/ 150 w 205"/>
              <a:gd name="T7" fmla="*/ 0 h 205"/>
              <a:gd name="T8" fmla="*/ 141 w 205"/>
              <a:gd name="T9" fmla="*/ 10 h 205"/>
              <a:gd name="T10" fmla="*/ 141 w 205"/>
              <a:gd name="T11" fmla="*/ 80 h 205"/>
              <a:gd name="T12" fmla="*/ 42 w 205"/>
              <a:gd name="T13" fmla="*/ 80 h 205"/>
              <a:gd name="T14" fmla="*/ 10 w 205"/>
              <a:gd name="T15" fmla="*/ 112 h 205"/>
              <a:gd name="T16" fmla="*/ 10 w 205"/>
              <a:gd name="T17" fmla="*/ 192 h 205"/>
              <a:gd name="T18" fmla="*/ 0 w 205"/>
              <a:gd name="T19" fmla="*/ 192 h 205"/>
              <a:gd name="T20" fmla="*/ 0 w 205"/>
              <a:gd name="T21" fmla="*/ 205 h 205"/>
              <a:gd name="T22" fmla="*/ 205 w 205"/>
              <a:gd name="T23" fmla="*/ 205 h 205"/>
              <a:gd name="T24" fmla="*/ 205 w 205"/>
              <a:gd name="T25" fmla="*/ 192 h 205"/>
              <a:gd name="T26" fmla="*/ 195 w 205"/>
              <a:gd name="T27" fmla="*/ 192 h 205"/>
              <a:gd name="T28" fmla="*/ 67 w 205"/>
              <a:gd name="T29" fmla="*/ 179 h 205"/>
              <a:gd name="T30" fmla="*/ 38 w 205"/>
              <a:gd name="T31" fmla="*/ 179 h 205"/>
              <a:gd name="T32" fmla="*/ 38 w 205"/>
              <a:gd name="T33" fmla="*/ 150 h 205"/>
              <a:gd name="T34" fmla="*/ 67 w 205"/>
              <a:gd name="T35" fmla="*/ 150 h 205"/>
              <a:gd name="T36" fmla="*/ 67 w 205"/>
              <a:gd name="T37" fmla="*/ 179 h 205"/>
              <a:gd name="T38" fmla="*/ 67 w 205"/>
              <a:gd name="T39" fmla="*/ 134 h 205"/>
              <a:gd name="T40" fmla="*/ 38 w 205"/>
              <a:gd name="T41" fmla="*/ 134 h 205"/>
              <a:gd name="T42" fmla="*/ 38 w 205"/>
              <a:gd name="T43" fmla="*/ 106 h 205"/>
              <a:gd name="T44" fmla="*/ 67 w 205"/>
              <a:gd name="T45" fmla="*/ 106 h 205"/>
              <a:gd name="T46" fmla="*/ 67 w 205"/>
              <a:gd name="T47" fmla="*/ 134 h 205"/>
              <a:gd name="T48" fmla="*/ 115 w 205"/>
              <a:gd name="T49" fmla="*/ 179 h 205"/>
              <a:gd name="T50" fmla="*/ 86 w 205"/>
              <a:gd name="T51" fmla="*/ 179 h 205"/>
              <a:gd name="T52" fmla="*/ 86 w 205"/>
              <a:gd name="T53" fmla="*/ 150 h 205"/>
              <a:gd name="T54" fmla="*/ 115 w 205"/>
              <a:gd name="T55" fmla="*/ 150 h 205"/>
              <a:gd name="T56" fmla="*/ 115 w 205"/>
              <a:gd name="T57" fmla="*/ 179 h 205"/>
              <a:gd name="T58" fmla="*/ 115 w 205"/>
              <a:gd name="T59" fmla="*/ 134 h 205"/>
              <a:gd name="T60" fmla="*/ 86 w 205"/>
              <a:gd name="T61" fmla="*/ 134 h 205"/>
              <a:gd name="T62" fmla="*/ 86 w 205"/>
              <a:gd name="T63" fmla="*/ 106 h 205"/>
              <a:gd name="T64" fmla="*/ 115 w 205"/>
              <a:gd name="T65" fmla="*/ 106 h 205"/>
              <a:gd name="T66" fmla="*/ 115 w 205"/>
              <a:gd name="T67" fmla="*/ 134 h 205"/>
              <a:gd name="T68" fmla="*/ 166 w 205"/>
              <a:gd name="T69" fmla="*/ 179 h 205"/>
              <a:gd name="T70" fmla="*/ 138 w 205"/>
              <a:gd name="T71" fmla="*/ 179 h 205"/>
              <a:gd name="T72" fmla="*/ 138 w 205"/>
              <a:gd name="T73" fmla="*/ 150 h 205"/>
              <a:gd name="T74" fmla="*/ 166 w 205"/>
              <a:gd name="T75" fmla="*/ 150 h 205"/>
              <a:gd name="T76" fmla="*/ 166 w 205"/>
              <a:gd name="T77" fmla="*/ 179 h 205"/>
              <a:gd name="T78" fmla="*/ 166 w 205"/>
              <a:gd name="T79" fmla="*/ 134 h 205"/>
              <a:gd name="T80" fmla="*/ 138 w 205"/>
              <a:gd name="T81" fmla="*/ 134 h 205"/>
              <a:gd name="T82" fmla="*/ 138 w 205"/>
              <a:gd name="T83" fmla="*/ 106 h 205"/>
              <a:gd name="T84" fmla="*/ 166 w 205"/>
              <a:gd name="T85" fmla="*/ 106 h 205"/>
              <a:gd name="T86" fmla="*/ 166 w 205"/>
              <a:gd name="T87" fmla="*/ 13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" h="205">
                <a:moveTo>
                  <a:pt x="195" y="192"/>
                </a:moveTo>
                <a:cubicBezTo>
                  <a:pt x="195" y="10"/>
                  <a:pt x="195" y="10"/>
                  <a:pt x="195" y="10"/>
                </a:cubicBezTo>
                <a:cubicBezTo>
                  <a:pt x="195" y="4"/>
                  <a:pt x="191" y="0"/>
                  <a:pt x="186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5" y="0"/>
                  <a:pt x="141" y="4"/>
                  <a:pt x="141" y="10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5"/>
                  <a:pt x="0" y="205"/>
                  <a:pt x="0" y="205"/>
                </a:cubicBezTo>
                <a:cubicBezTo>
                  <a:pt x="205" y="205"/>
                  <a:pt x="205" y="205"/>
                  <a:pt x="205" y="205"/>
                </a:cubicBezTo>
                <a:cubicBezTo>
                  <a:pt x="205" y="192"/>
                  <a:pt x="205" y="192"/>
                  <a:pt x="205" y="192"/>
                </a:cubicBezTo>
                <a:lnTo>
                  <a:pt x="195" y="192"/>
                </a:lnTo>
                <a:close/>
                <a:moveTo>
                  <a:pt x="67" y="179"/>
                </a:moveTo>
                <a:cubicBezTo>
                  <a:pt x="38" y="179"/>
                  <a:pt x="38" y="179"/>
                  <a:pt x="38" y="179"/>
                </a:cubicBezTo>
                <a:cubicBezTo>
                  <a:pt x="38" y="150"/>
                  <a:pt x="38" y="150"/>
                  <a:pt x="38" y="150"/>
                </a:cubicBezTo>
                <a:cubicBezTo>
                  <a:pt x="67" y="150"/>
                  <a:pt x="67" y="150"/>
                  <a:pt x="67" y="150"/>
                </a:cubicBezTo>
                <a:lnTo>
                  <a:pt x="67" y="179"/>
                </a:lnTo>
                <a:close/>
                <a:moveTo>
                  <a:pt x="67" y="134"/>
                </a:moveTo>
                <a:cubicBezTo>
                  <a:pt x="38" y="134"/>
                  <a:pt x="38" y="134"/>
                  <a:pt x="38" y="134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67" y="106"/>
                  <a:pt x="67" y="106"/>
                  <a:pt x="67" y="106"/>
                </a:cubicBezTo>
                <a:lnTo>
                  <a:pt x="67" y="134"/>
                </a:lnTo>
                <a:close/>
                <a:moveTo>
                  <a:pt x="115" y="179"/>
                </a:moveTo>
                <a:cubicBezTo>
                  <a:pt x="86" y="179"/>
                  <a:pt x="86" y="179"/>
                  <a:pt x="86" y="179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115" y="150"/>
                  <a:pt x="115" y="150"/>
                  <a:pt x="115" y="150"/>
                </a:cubicBezTo>
                <a:lnTo>
                  <a:pt x="115" y="179"/>
                </a:lnTo>
                <a:close/>
                <a:moveTo>
                  <a:pt x="115" y="134"/>
                </a:moveTo>
                <a:cubicBezTo>
                  <a:pt x="86" y="134"/>
                  <a:pt x="86" y="134"/>
                  <a:pt x="86" y="134"/>
                </a:cubicBezTo>
                <a:cubicBezTo>
                  <a:pt x="86" y="106"/>
                  <a:pt x="86" y="106"/>
                  <a:pt x="86" y="106"/>
                </a:cubicBezTo>
                <a:cubicBezTo>
                  <a:pt x="115" y="106"/>
                  <a:pt x="115" y="106"/>
                  <a:pt x="115" y="106"/>
                </a:cubicBezTo>
                <a:lnTo>
                  <a:pt x="115" y="134"/>
                </a:lnTo>
                <a:close/>
                <a:moveTo>
                  <a:pt x="166" y="179"/>
                </a:moveTo>
                <a:cubicBezTo>
                  <a:pt x="138" y="179"/>
                  <a:pt x="138" y="179"/>
                  <a:pt x="138" y="179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66" y="150"/>
                  <a:pt x="166" y="150"/>
                  <a:pt x="166" y="150"/>
                </a:cubicBezTo>
                <a:lnTo>
                  <a:pt x="166" y="179"/>
                </a:lnTo>
                <a:close/>
                <a:moveTo>
                  <a:pt x="166" y="134"/>
                </a:moveTo>
                <a:cubicBezTo>
                  <a:pt x="138" y="134"/>
                  <a:pt x="138" y="134"/>
                  <a:pt x="138" y="134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66" y="106"/>
                  <a:pt x="166" y="106"/>
                  <a:pt x="166" y="106"/>
                </a:cubicBezTo>
                <a:lnTo>
                  <a:pt x="166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矩形 15"/>
          <p:cNvSpPr/>
          <p:nvPr/>
        </p:nvSpPr>
        <p:spPr>
          <a:xfrm>
            <a:off x="8602915" y="2660669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Most clients have only 1 house property.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15"/>
          <p:cNvSpPr/>
          <p:nvPr/>
        </p:nvSpPr>
        <p:spPr>
          <a:xfrm>
            <a:off x="8602915" y="3860126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Major purchasing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crowd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is</a:t>
            </a:r>
            <a:r>
              <a:rPr lang="zh-CN" altLang="en-US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also around 40-50 years old.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 15"/>
          <p:cNvSpPr/>
          <p:nvPr/>
        </p:nvSpPr>
        <p:spPr>
          <a:xfrm>
            <a:off x="8562188" y="5084771"/>
            <a:ext cx="3659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average income </a:t>
            </a:r>
            <a:r>
              <a:rPr lang="en-US" altLang="zh-CN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distribution </a:t>
            </a:r>
            <a:r>
              <a:rPr lang="en-US" altLang="zh-CN" dirty="0" smtClean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doesn’t change much.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6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7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2340" y="275108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15708" y="4412451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16079" y="4433648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28048" y="1855197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79" y="1912396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15708" y="270621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79" y="2733651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15708" y="3579445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79" y="3586219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2"/>
          <p:cNvSpPr/>
          <p:nvPr/>
        </p:nvSpPr>
        <p:spPr>
          <a:xfrm>
            <a:off x="6515708" y="603964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2"/>
          <p:cNvSpPr/>
          <p:nvPr/>
        </p:nvSpPr>
        <p:spPr>
          <a:xfrm>
            <a:off x="6540388" y="523603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3"/>
          <p:cNvSpPr txBox="1"/>
          <p:nvPr/>
        </p:nvSpPr>
        <p:spPr>
          <a:xfrm>
            <a:off x="6816078" y="5293233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2"/>
          <p:cNvSpPr txBox="1"/>
          <p:nvPr/>
        </p:nvSpPr>
        <p:spPr>
          <a:xfrm>
            <a:off x="6820470" y="610927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35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182929" y="23611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1424" y="1196752"/>
            <a:ext cx="1080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 (DTs)</a:t>
            </a:r>
            <a:r>
              <a:rPr lang="en-US" dirty="0"/>
              <a:t> are a non-parametric supervised learning method used for </a:t>
            </a:r>
            <a:r>
              <a:rPr lang="en-US" dirty="0">
                <a:hlinkClick r:id="rId2"/>
              </a:rPr>
              <a:t>classification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regression</a:t>
            </a:r>
            <a:r>
              <a:rPr lang="en-US" dirty="0"/>
              <a:t>. </a:t>
            </a:r>
            <a:r>
              <a:rPr lang="en-US" dirty="0"/>
              <a:t>The goal is to create a model that predicts the value of a target variable by learning simple decision rules inferred from the data features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Scilit</a:t>
            </a:r>
            <a:r>
              <a:rPr lang="en-US" dirty="0" smtClean="0"/>
              <a:t>-learn decision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32" y="2683752"/>
            <a:ext cx="10429801" cy="39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182929" y="23611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628800"/>
            <a:ext cx="10058400" cy="39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2"/>
          <p:cNvSpPr/>
          <p:nvPr/>
        </p:nvSpPr>
        <p:spPr>
          <a:xfrm>
            <a:off x="6515708" y="4441909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7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2340" y="23327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8048" y="5236033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28048" y="1855197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79" y="1912396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15708" y="270621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79" y="2733651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15708" y="3579445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79" y="3586219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2"/>
          <p:cNvSpPr/>
          <p:nvPr/>
        </p:nvSpPr>
        <p:spPr>
          <a:xfrm>
            <a:off x="6515708" y="603964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3"/>
          <p:cNvSpPr txBox="1"/>
          <p:nvPr/>
        </p:nvSpPr>
        <p:spPr>
          <a:xfrm>
            <a:off x="6816078" y="5293233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2"/>
          <p:cNvSpPr/>
          <p:nvPr/>
        </p:nvSpPr>
        <p:spPr>
          <a:xfrm>
            <a:off x="6528048" y="441475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94845" y="4515817"/>
            <a:ext cx="297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MODELING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文本框 22"/>
          <p:cNvSpPr txBox="1"/>
          <p:nvPr/>
        </p:nvSpPr>
        <p:spPr>
          <a:xfrm>
            <a:off x="6894845" y="606126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817281" y="4033950"/>
            <a:ext cx="15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TRAIN DATA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28984" y="5284664"/>
            <a:ext cx="141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TEST DATA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386" y="2219254"/>
            <a:ext cx="15985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 smtClean="0">
                <a:solidFill>
                  <a:srgbClr val="131313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0.943</a:t>
            </a:r>
            <a:endParaRPr lang="zh-CN" altLang="en-US" sz="3600" dirty="0"/>
          </a:p>
        </p:txBody>
      </p:sp>
      <p:sp>
        <p:nvSpPr>
          <p:cNvPr id="23" name="矩形 22"/>
          <p:cNvSpPr/>
          <p:nvPr/>
        </p:nvSpPr>
        <p:spPr>
          <a:xfrm>
            <a:off x="4400001" y="3295286"/>
            <a:ext cx="19159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F17F4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0.936</a:t>
            </a:r>
            <a:endParaRPr lang="zh-CN" altLang="en-US" sz="3600" dirty="0">
              <a:solidFill>
                <a:srgbClr val="F17F42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84246" y="1632925"/>
            <a:ext cx="1988795" cy="1988795"/>
            <a:chOff x="1584246" y="1632925"/>
            <a:chExt cx="1988795" cy="1988795"/>
          </a:xfrm>
        </p:grpSpPr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1584246" y="1632925"/>
              <a:ext cx="1988795" cy="1988795"/>
            </a:xfrm>
            <a:custGeom>
              <a:avLst/>
              <a:gdLst>
                <a:gd name="T0" fmla="*/ 907013 w 2197224"/>
                <a:gd name="T1" fmla="*/ 1489257 h 2197224"/>
                <a:gd name="T2" fmla="*/ 744628 w 2197224"/>
                <a:gd name="T3" fmla="*/ 1651641 h 2197224"/>
                <a:gd name="T4" fmla="*/ 1108052 w 2197224"/>
                <a:gd name="T5" fmla="*/ 1431697 h 2197224"/>
                <a:gd name="T6" fmla="*/ 1003795 w 2197224"/>
                <a:gd name="T7" fmla="*/ 1636312 h 2197224"/>
                <a:gd name="T8" fmla="*/ 1108052 w 2197224"/>
                <a:gd name="T9" fmla="*/ 1431697 h 2197224"/>
                <a:gd name="T10" fmla="*/ 698026 w 2197224"/>
                <a:gd name="T11" fmla="*/ 1481876 h 2197224"/>
                <a:gd name="T12" fmla="*/ 493410 w 2197224"/>
                <a:gd name="T13" fmla="*/ 1586133 h 2197224"/>
                <a:gd name="T14" fmla="*/ 1281464 w 2197224"/>
                <a:gd name="T15" fmla="*/ 1314828 h 2197224"/>
                <a:gd name="T16" fmla="*/ 1245540 w 2197224"/>
                <a:gd name="T17" fmla="*/ 1541647 h 2197224"/>
                <a:gd name="T18" fmla="*/ 1281464 w 2197224"/>
                <a:gd name="T19" fmla="*/ 1314828 h 2197224"/>
                <a:gd name="T20" fmla="*/ 501547 w 2197224"/>
                <a:gd name="T21" fmla="*/ 1410276 h 2197224"/>
                <a:gd name="T22" fmla="*/ 274729 w 2197224"/>
                <a:gd name="T23" fmla="*/ 1446200 h 2197224"/>
                <a:gd name="T24" fmla="*/ 1410276 w 2197224"/>
                <a:gd name="T25" fmla="*/ 1150093 h 2197224"/>
                <a:gd name="T26" fmla="*/ 1446200 w 2197224"/>
                <a:gd name="T27" fmla="*/ 1376912 h 2197224"/>
                <a:gd name="T28" fmla="*/ 1410276 w 2197224"/>
                <a:gd name="T29" fmla="*/ 1150093 h 2197224"/>
                <a:gd name="T30" fmla="*/ 336812 w 2197224"/>
                <a:gd name="T31" fmla="*/ 1281464 h 2197224"/>
                <a:gd name="T32" fmla="*/ 109994 w 2197224"/>
                <a:gd name="T33" fmla="*/ 1245540 h 2197224"/>
                <a:gd name="T34" fmla="*/ 1481876 w 2197224"/>
                <a:gd name="T35" fmla="*/ 953615 h 2197224"/>
                <a:gd name="T36" fmla="*/ 1586133 w 2197224"/>
                <a:gd name="T37" fmla="*/ 1158231 h 2197224"/>
                <a:gd name="T38" fmla="*/ 1481876 w 2197224"/>
                <a:gd name="T39" fmla="*/ 953615 h 2197224"/>
                <a:gd name="T40" fmla="*/ 219944 w 2197224"/>
                <a:gd name="T41" fmla="*/ 1108052 h 2197224"/>
                <a:gd name="T42" fmla="*/ 15329 w 2197224"/>
                <a:gd name="T43" fmla="*/ 1003795 h 2197224"/>
                <a:gd name="T44" fmla="*/ 1489257 w 2197224"/>
                <a:gd name="T45" fmla="*/ 744628 h 2197224"/>
                <a:gd name="T46" fmla="*/ 1651641 w 2197224"/>
                <a:gd name="T47" fmla="*/ 907013 h 2197224"/>
                <a:gd name="T48" fmla="*/ 1489257 w 2197224"/>
                <a:gd name="T49" fmla="*/ 744628 h 2197224"/>
                <a:gd name="T50" fmla="*/ 162384 w 2197224"/>
                <a:gd name="T51" fmla="*/ 744628 h 2197224"/>
                <a:gd name="T52" fmla="*/ 0 w 2197224"/>
                <a:gd name="T53" fmla="*/ 907013 h 2197224"/>
                <a:gd name="T54" fmla="*/ 1586133 w 2197224"/>
                <a:gd name="T55" fmla="*/ 493410 h 2197224"/>
                <a:gd name="T56" fmla="*/ 1481876 w 2197224"/>
                <a:gd name="T57" fmla="*/ 698026 h 2197224"/>
                <a:gd name="T58" fmla="*/ 1586133 w 2197224"/>
                <a:gd name="T59" fmla="*/ 493410 h 2197224"/>
                <a:gd name="T60" fmla="*/ 219944 w 2197224"/>
                <a:gd name="T61" fmla="*/ 543589 h 2197224"/>
                <a:gd name="T62" fmla="*/ 15329 w 2197224"/>
                <a:gd name="T63" fmla="*/ 647846 h 2197224"/>
                <a:gd name="T64" fmla="*/ 1446200 w 2197224"/>
                <a:gd name="T65" fmla="*/ 274730 h 2197224"/>
                <a:gd name="T66" fmla="*/ 1410276 w 2197224"/>
                <a:gd name="T67" fmla="*/ 501548 h 2197224"/>
                <a:gd name="T68" fmla="*/ 1446200 w 2197224"/>
                <a:gd name="T69" fmla="*/ 274730 h 2197224"/>
                <a:gd name="T70" fmla="*/ 336812 w 2197224"/>
                <a:gd name="T71" fmla="*/ 370177 h 2197224"/>
                <a:gd name="T72" fmla="*/ 109994 w 2197224"/>
                <a:gd name="T73" fmla="*/ 406102 h 2197224"/>
                <a:gd name="T74" fmla="*/ 1245540 w 2197224"/>
                <a:gd name="T75" fmla="*/ 109995 h 2197224"/>
                <a:gd name="T76" fmla="*/ 1281464 w 2197224"/>
                <a:gd name="T77" fmla="*/ 336813 h 2197224"/>
                <a:gd name="T78" fmla="*/ 1245540 w 2197224"/>
                <a:gd name="T79" fmla="*/ 109995 h 2197224"/>
                <a:gd name="T80" fmla="*/ 501547 w 2197224"/>
                <a:gd name="T81" fmla="*/ 241366 h 2197224"/>
                <a:gd name="T82" fmla="*/ 274729 w 2197224"/>
                <a:gd name="T83" fmla="*/ 205441 h 2197224"/>
                <a:gd name="T84" fmla="*/ 1003795 w 2197224"/>
                <a:gd name="T85" fmla="*/ 15329 h 2197224"/>
                <a:gd name="T86" fmla="*/ 1108052 w 2197224"/>
                <a:gd name="T87" fmla="*/ 219944 h 2197224"/>
                <a:gd name="T88" fmla="*/ 1003795 w 2197224"/>
                <a:gd name="T89" fmla="*/ 15329 h 2197224"/>
                <a:gd name="T90" fmla="*/ 698026 w 2197224"/>
                <a:gd name="T91" fmla="*/ 169765 h 2197224"/>
                <a:gd name="T92" fmla="*/ 493410 w 2197224"/>
                <a:gd name="T93" fmla="*/ 65508 h 2197224"/>
                <a:gd name="T94" fmla="*/ 744628 w 2197224"/>
                <a:gd name="T95" fmla="*/ 0 h 2197224"/>
                <a:gd name="T96" fmla="*/ 907013 w 2197224"/>
                <a:gd name="T97" fmla="*/ 162384 h 2197224"/>
                <a:gd name="T98" fmla="*/ 744628 w 2197224"/>
                <a:gd name="T99" fmla="*/ 0 h 21972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97224" h="2197224">
                  <a:moveTo>
                    <a:pt x="990600" y="1981200"/>
                  </a:moveTo>
                  <a:lnTo>
                    <a:pt x="1206624" y="1981200"/>
                  </a:lnTo>
                  <a:lnTo>
                    <a:pt x="1206624" y="2197224"/>
                  </a:lnTo>
                  <a:lnTo>
                    <a:pt x="990600" y="2197224"/>
                  </a:lnTo>
                  <a:lnTo>
                    <a:pt x="990600" y="1981200"/>
                  </a:lnTo>
                  <a:close/>
                  <a:moveTo>
                    <a:pt x="1474072" y="1904626"/>
                  </a:moveTo>
                  <a:lnTo>
                    <a:pt x="1540827" y="2110077"/>
                  </a:lnTo>
                  <a:lnTo>
                    <a:pt x="1335376" y="2176832"/>
                  </a:lnTo>
                  <a:lnTo>
                    <a:pt x="1268621" y="1971381"/>
                  </a:lnTo>
                  <a:lnTo>
                    <a:pt x="1474072" y="1904626"/>
                  </a:lnTo>
                  <a:close/>
                  <a:moveTo>
                    <a:pt x="723152" y="1904626"/>
                  </a:moveTo>
                  <a:lnTo>
                    <a:pt x="928603" y="1971381"/>
                  </a:lnTo>
                  <a:lnTo>
                    <a:pt x="861848" y="2176832"/>
                  </a:lnTo>
                  <a:lnTo>
                    <a:pt x="656397" y="2110077"/>
                  </a:lnTo>
                  <a:lnTo>
                    <a:pt x="723152" y="1904626"/>
                  </a:lnTo>
                  <a:close/>
                  <a:moveTo>
                    <a:pt x="1704768" y="1749153"/>
                  </a:moveTo>
                  <a:lnTo>
                    <a:pt x="1831744" y="1923920"/>
                  </a:lnTo>
                  <a:lnTo>
                    <a:pt x="1656977" y="2050896"/>
                  </a:lnTo>
                  <a:lnTo>
                    <a:pt x="1530001" y="1876129"/>
                  </a:lnTo>
                  <a:lnTo>
                    <a:pt x="1704768" y="1749153"/>
                  </a:lnTo>
                  <a:close/>
                  <a:moveTo>
                    <a:pt x="492456" y="1749153"/>
                  </a:moveTo>
                  <a:lnTo>
                    <a:pt x="667223" y="1876129"/>
                  </a:lnTo>
                  <a:lnTo>
                    <a:pt x="540248" y="2050896"/>
                  </a:lnTo>
                  <a:lnTo>
                    <a:pt x="365480" y="1923920"/>
                  </a:lnTo>
                  <a:lnTo>
                    <a:pt x="492456" y="1749153"/>
                  </a:lnTo>
                  <a:close/>
                  <a:moveTo>
                    <a:pt x="1876129" y="1530001"/>
                  </a:moveTo>
                  <a:lnTo>
                    <a:pt x="2050896" y="1656977"/>
                  </a:lnTo>
                  <a:lnTo>
                    <a:pt x="1923920" y="1831744"/>
                  </a:lnTo>
                  <a:lnTo>
                    <a:pt x="1749153" y="1704768"/>
                  </a:lnTo>
                  <a:lnTo>
                    <a:pt x="1876129" y="1530001"/>
                  </a:lnTo>
                  <a:close/>
                  <a:moveTo>
                    <a:pt x="321096" y="1530001"/>
                  </a:moveTo>
                  <a:lnTo>
                    <a:pt x="448071" y="1704768"/>
                  </a:lnTo>
                  <a:lnTo>
                    <a:pt x="273304" y="1831744"/>
                  </a:lnTo>
                  <a:lnTo>
                    <a:pt x="146328" y="1656977"/>
                  </a:lnTo>
                  <a:lnTo>
                    <a:pt x="321096" y="1530001"/>
                  </a:lnTo>
                  <a:close/>
                  <a:moveTo>
                    <a:pt x="1971381" y="1268621"/>
                  </a:moveTo>
                  <a:lnTo>
                    <a:pt x="2176832" y="1335376"/>
                  </a:lnTo>
                  <a:lnTo>
                    <a:pt x="2110077" y="1540827"/>
                  </a:lnTo>
                  <a:lnTo>
                    <a:pt x="1904626" y="1474072"/>
                  </a:lnTo>
                  <a:lnTo>
                    <a:pt x="1971381" y="1268621"/>
                  </a:lnTo>
                  <a:close/>
                  <a:moveTo>
                    <a:pt x="225843" y="1268621"/>
                  </a:moveTo>
                  <a:lnTo>
                    <a:pt x="292598" y="1474072"/>
                  </a:lnTo>
                  <a:lnTo>
                    <a:pt x="87147" y="1540827"/>
                  </a:lnTo>
                  <a:lnTo>
                    <a:pt x="20392" y="1335376"/>
                  </a:lnTo>
                  <a:lnTo>
                    <a:pt x="225843" y="1268621"/>
                  </a:lnTo>
                  <a:close/>
                  <a:moveTo>
                    <a:pt x="1981200" y="990600"/>
                  </a:moveTo>
                  <a:lnTo>
                    <a:pt x="2197224" y="990600"/>
                  </a:lnTo>
                  <a:lnTo>
                    <a:pt x="2197224" y="1206624"/>
                  </a:lnTo>
                  <a:lnTo>
                    <a:pt x="1981200" y="1206624"/>
                  </a:lnTo>
                  <a:lnTo>
                    <a:pt x="1981200" y="990600"/>
                  </a:lnTo>
                  <a:close/>
                  <a:moveTo>
                    <a:pt x="0" y="990600"/>
                  </a:moveTo>
                  <a:lnTo>
                    <a:pt x="216024" y="990600"/>
                  </a:lnTo>
                  <a:lnTo>
                    <a:pt x="216024" y="1206624"/>
                  </a:lnTo>
                  <a:lnTo>
                    <a:pt x="0" y="1206624"/>
                  </a:lnTo>
                  <a:lnTo>
                    <a:pt x="0" y="990600"/>
                  </a:lnTo>
                  <a:close/>
                  <a:moveTo>
                    <a:pt x="2110077" y="656397"/>
                  </a:moveTo>
                  <a:lnTo>
                    <a:pt x="2176832" y="861848"/>
                  </a:lnTo>
                  <a:lnTo>
                    <a:pt x="1971381" y="928603"/>
                  </a:lnTo>
                  <a:lnTo>
                    <a:pt x="1904626" y="723152"/>
                  </a:lnTo>
                  <a:lnTo>
                    <a:pt x="2110077" y="656397"/>
                  </a:lnTo>
                  <a:close/>
                  <a:moveTo>
                    <a:pt x="87147" y="656397"/>
                  </a:moveTo>
                  <a:lnTo>
                    <a:pt x="292598" y="723152"/>
                  </a:lnTo>
                  <a:lnTo>
                    <a:pt x="225843" y="928603"/>
                  </a:lnTo>
                  <a:lnTo>
                    <a:pt x="20392" y="861848"/>
                  </a:lnTo>
                  <a:lnTo>
                    <a:pt x="87147" y="656397"/>
                  </a:lnTo>
                  <a:close/>
                  <a:moveTo>
                    <a:pt x="1923920" y="365481"/>
                  </a:moveTo>
                  <a:lnTo>
                    <a:pt x="2050896" y="540248"/>
                  </a:lnTo>
                  <a:lnTo>
                    <a:pt x="1876129" y="667224"/>
                  </a:lnTo>
                  <a:lnTo>
                    <a:pt x="1749153" y="492456"/>
                  </a:lnTo>
                  <a:lnTo>
                    <a:pt x="1923920" y="365481"/>
                  </a:lnTo>
                  <a:close/>
                  <a:moveTo>
                    <a:pt x="273304" y="365481"/>
                  </a:moveTo>
                  <a:lnTo>
                    <a:pt x="448071" y="492456"/>
                  </a:lnTo>
                  <a:lnTo>
                    <a:pt x="321096" y="667224"/>
                  </a:lnTo>
                  <a:lnTo>
                    <a:pt x="146328" y="540248"/>
                  </a:lnTo>
                  <a:lnTo>
                    <a:pt x="273304" y="365481"/>
                  </a:lnTo>
                  <a:close/>
                  <a:moveTo>
                    <a:pt x="1656977" y="146329"/>
                  </a:moveTo>
                  <a:lnTo>
                    <a:pt x="1831744" y="273304"/>
                  </a:lnTo>
                  <a:lnTo>
                    <a:pt x="1704768" y="448072"/>
                  </a:lnTo>
                  <a:lnTo>
                    <a:pt x="1530001" y="321096"/>
                  </a:lnTo>
                  <a:lnTo>
                    <a:pt x="1656977" y="146329"/>
                  </a:lnTo>
                  <a:close/>
                  <a:moveTo>
                    <a:pt x="540248" y="146329"/>
                  </a:moveTo>
                  <a:lnTo>
                    <a:pt x="667223" y="321096"/>
                  </a:lnTo>
                  <a:lnTo>
                    <a:pt x="492456" y="448072"/>
                  </a:lnTo>
                  <a:lnTo>
                    <a:pt x="365480" y="273304"/>
                  </a:lnTo>
                  <a:lnTo>
                    <a:pt x="540248" y="146329"/>
                  </a:lnTo>
                  <a:close/>
                  <a:moveTo>
                    <a:pt x="1335376" y="20392"/>
                  </a:moveTo>
                  <a:lnTo>
                    <a:pt x="1540827" y="87147"/>
                  </a:lnTo>
                  <a:lnTo>
                    <a:pt x="1474072" y="292598"/>
                  </a:lnTo>
                  <a:lnTo>
                    <a:pt x="1268621" y="225843"/>
                  </a:lnTo>
                  <a:lnTo>
                    <a:pt x="1335376" y="20392"/>
                  </a:lnTo>
                  <a:close/>
                  <a:moveTo>
                    <a:pt x="861848" y="20392"/>
                  </a:moveTo>
                  <a:lnTo>
                    <a:pt x="928603" y="225843"/>
                  </a:lnTo>
                  <a:lnTo>
                    <a:pt x="723152" y="292598"/>
                  </a:lnTo>
                  <a:lnTo>
                    <a:pt x="656397" y="87147"/>
                  </a:lnTo>
                  <a:lnTo>
                    <a:pt x="861848" y="20392"/>
                  </a:lnTo>
                  <a:close/>
                  <a:moveTo>
                    <a:pt x="990600" y="0"/>
                  </a:moveTo>
                  <a:lnTo>
                    <a:pt x="1206624" y="0"/>
                  </a:lnTo>
                  <a:lnTo>
                    <a:pt x="1206624" y="216024"/>
                  </a:lnTo>
                  <a:lnTo>
                    <a:pt x="990600" y="216024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53575A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866127" y="1931346"/>
              <a:ext cx="1424381" cy="1424381"/>
            </a:xfrm>
            <a:prstGeom prst="ellipse">
              <a:avLst/>
            </a:prstGeom>
            <a:noFill/>
            <a:ln w="12700">
              <a:solidFill>
                <a:srgbClr val="535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024340" y="2408346"/>
            <a:ext cx="2625251" cy="2625251"/>
            <a:chOff x="4024340" y="2408346"/>
            <a:chExt cx="2625251" cy="2625251"/>
          </a:xfrm>
        </p:grpSpPr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4024340" y="2408346"/>
              <a:ext cx="2625251" cy="2625251"/>
            </a:xfrm>
            <a:custGeom>
              <a:avLst/>
              <a:gdLst>
                <a:gd name="T0" fmla="*/ 907013 w 2197224"/>
                <a:gd name="T1" fmla="*/ 1489257 h 2197224"/>
                <a:gd name="T2" fmla="*/ 744628 w 2197224"/>
                <a:gd name="T3" fmla="*/ 1651641 h 2197224"/>
                <a:gd name="T4" fmla="*/ 1108052 w 2197224"/>
                <a:gd name="T5" fmla="*/ 1431697 h 2197224"/>
                <a:gd name="T6" fmla="*/ 1003795 w 2197224"/>
                <a:gd name="T7" fmla="*/ 1636312 h 2197224"/>
                <a:gd name="T8" fmla="*/ 1108052 w 2197224"/>
                <a:gd name="T9" fmla="*/ 1431697 h 2197224"/>
                <a:gd name="T10" fmla="*/ 698026 w 2197224"/>
                <a:gd name="T11" fmla="*/ 1481876 h 2197224"/>
                <a:gd name="T12" fmla="*/ 493410 w 2197224"/>
                <a:gd name="T13" fmla="*/ 1586133 h 2197224"/>
                <a:gd name="T14" fmla="*/ 1281464 w 2197224"/>
                <a:gd name="T15" fmla="*/ 1314828 h 2197224"/>
                <a:gd name="T16" fmla="*/ 1245540 w 2197224"/>
                <a:gd name="T17" fmla="*/ 1541647 h 2197224"/>
                <a:gd name="T18" fmla="*/ 1281464 w 2197224"/>
                <a:gd name="T19" fmla="*/ 1314828 h 2197224"/>
                <a:gd name="T20" fmla="*/ 501547 w 2197224"/>
                <a:gd name="T21" fmla="*/ 1410276 h 2197224"/>
                <a:gd name="T22" fmla="*/ 274729 w 2197224"/>
                <a:gd name="T23" fmla="*/ 1446200 h 2197224"/>
                <a:gd name="T24" fmla="*/ 1410276 w 2197224"/>
                <a:gd name="T25" fmla="*/ 1150093 h 2197224"/>
                <a:gd name="T26" fmla="*/ 1446200 w 2197224"/>
                <a:gd name="T27" fmla="*/ 1376912 h 2197224"/>
                <a:gd name="T28" fmla="*/ 1410276 w 2197224"/>
                <a:gd name="T29" fmla="*/ 1150093 h 2197224"/>
                <a:gd name="T30" fmla="*/ 336812 w 2197224"/>
                <a:gd name="T31" fmla="*/ 1281464 h 2197224"/>
                <a:gd name="T32" fmla="*/ 109994 w 2197224"/>
                <a:gd name="T33" fmla="*/ 1245540 h 2197224"/>
                <a:gd name="T34" fmla="*/ 1481876 w 2197224"/>
                <a:gd name="T35" fmla="*/ 953615 h 2197224"/>
                <a:gd name="T36" fmla="*/ 1586133 w 2197224"/>
                <a:gd name="T37" fmla="*/ 1158231 h 2197224"/>
                <a:gd name="T38" fmla="*/ 1481876 w 2197224"/>
                <a:gd name="T39" fmla="*/ 953615 h 2197224"/>
                <a:gd name="T40" fmla="*/ 219944 w 2197224"/>
                <a:gd name="T41" fmla="*/ 1108052 h 2197224"/>
                <a:gd name="T42" fmla="*/ 15329 w 2197224"/>
                <a:gd name="T43" fmla="*/ 1003795 h 2197224"/>
                <a:gd name="T44" fmla="*/ 1489257 w 2197224"/>
                <a:gd name="T45" fmla="*/ 744628 h 2197224"/>
                <a:gd name="T46" fmla="*/ 1651641 w 2197224"/>
                <a:gd name="T47" fmla="*/ 907013 h 2197224"/>
                <a:gd name="T48" fmla="*/ 1489257 w 2197224"/>
                <a:gd name="T49" fmla="*/ 744628 h 2197224"/>
                <a:gd name="T50" fmla="*/ 162384 w 2197224"/>
                <a:gd name="T51" fmla="*/ 744628 h 2197224"/>
                <a:gd name="T52" fmla="*/ 0 w 2197224"/>
                <a:gd name="T53" fmla="*/ 907013 h 2197224"/>
                <a:gd name="T54" fmla="*/ 1586133 w 2197224"/>
                <a:gd name="T55" fmla="*/ 493410 h 2197224"/>
                <a:gd name="T56" fmla="*/ 1481876 w 2197224"/>
                <a:gd name="T57" fmla="*/ 698026 h 2197224"/>
                <a:gd name="T58" fmla="*/ 1586133 w 2197224"/>
                <a:gd name="T59" fmla="*/ 493410 h 2197224"/>
                <a:gd name="T60" fmla="*/ 219944 w 2197224"/>
                <a:gd name="T61" fmla="*/ 543589 h 2197224"/>
                <a:gd name="T62" fmla="*/ 15329 w 2197224"/>
                <a:gd name="T63" fmla="*/ 647846 h 2197224"/>
                <a:gd name="T64" fmla="*/ 1446200 w 2197224"/>
                <a:gd name="T65" fmla="*/ 274730 h 2197224"/>
                <a:gd name="T66" fmla="*/ 1410276 w 2197224"/>
                <a:gd name="T67" fmla="*/ 501548 h 2197224"/>
                <a:gd name="T68" fmla="*/ 1446200 w 2197224"/>
                <a:gd name="T69" fmla="*/ 274730 h 2197224"/>
                <a:gd name="T70" fmla="*/ 336812 w 2197224"/>
                <a:gd name="T71" fmla="*/ 370177 h 2197224"/>
                <a:gd name="T72" fmla="*/ 109994 w 2197224"/>
                <a:gd name="T73" fmla="*/ 406102 h 2197224"/>
                <a:gd name="T74" fmla="*/ 1245540 w 2197224"/>
                <a:gd name="T75" fmla="*/ 109995 h 2197224"/>
                <a:gd name="T76" fmla="*/ 1281464 w 2197224"/>
                <a:gd name="T77" fmla="*/ 336813 h 2197224"/>
                <a:gd name="T78" fmla="*/ 1245540 w 2197224"/>
                <a:gd name="T79" fmla="*/ 109995 h 2197224"/>
                <a:gd name="T80" fmla="*/ 501547 w 2197224"/>
                <a:gd name="T81" fmla="*/ 241366 h 2197224"/>
                <a:gd name="T82" fmla="*/ 274729 w 2197224"/>
                <a:gd name="T83" fmla="*/ 205441 h 2197224"/>
                <a:gd name="T84" fmla="*/ 1003795 w 2197224"/>
                <a:gd name="T85" fmla="*/ 15329 h 2197224"/>
                <a:gd name="T86" fmla="*/ 1108052 w 2197224"/>
                <a:gd name="T87" fmla="*/ 219944 h 2197224"/>
                <a:gd name="T88" fmla="*/ 1003795 w 2197224"/>
                <a:gd name="T89" fmla="*/ 15329 h 2197224"/>
                <a:gd name="T90" fmla="*/ 698026 w 2197224"/>
                <a:gd name="T91" fmla="*/ 169765 h 2197224"/>
                <a:gd name="T92" fmla="*/ 493410 w 2197224"/>
                <a:gd name="T93" fmla="*/ 65508 h 2197224"/>
                <a:gd name="T94" fmla="*/ 744628 w 2197224"/>
                <a:gd name="T95" fmla="*/ 0 h 2197224"/>
                <a:gd name="T96" fmla="*/ 907013 w 2197224"/>
                <a:gd name="T97" fmla="*/ 162384 h 2197224"/>
                <a:gd name="T98" fmla="*/ 744628 w 2197224"/>
                <a:gd name="T99" fmla="*/ 0 h 21972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97224" h="2197224">
                  <a:moveTo>
                    <a:pt x="990600" y="1981200"/>
                  </a:moveTo>
                  <a:lnTo>
                    <a:pt x="1206624" y="1981200"/>
                  </a:lnTo>
                  <a:lnTo>
                    <a:pt x="1206624" y="2197224"/>
                  </a:lnTo>
                  <a:lnTo>
                    <a:pt x="990600" y="2197224"/>
                  </a:lnTo>
                  <a:lnTo>
                    <a:pt x="990600" y="1981200"/>
                  </a:lnTo>
                  <a:close/>
                  <a:moveTo>
                    <a:pt x="1474072" y="1904626"/>
                  </a:moveTo>
                  <a:lnTo>
                    <a:pt x="1540827" y="2110077"/>
                  </a:lnTo>
                  <a:lnTo>
                    <a:pt x="1335376" y="2176832"/>
                  </a:lnTo>
                  <a:lnTo>
                    <a:pt x="1268621" y="1971381"/>
                  </a:lnTo>
                  <a:lnTo>
                    <a:pt x="1474072" y="1904626"/>
                  </a:lnTo>
                  <a:close/>
                  <a:moveTo>
                    <a:pt x="723152" y="1904626"/>
                  </a:moveTo>
                  <a:lnTo>
                    <a:pt x="928603" y="1971381"/>
                  </a:lnTo>
                  <a:lnTo>
                    <a:pt x="861848" y="2176832"/>
                  </a:lnTo>
                  <a:lnTo>
                    <a:pt x="656397" y="2110077"/>
                  </a:lnTo>
                  <a:lnTo>
                    <a:pt x="723152" y="1904626"/>
                  </a:lnTo>
                  <a:close/>
                  <a:moveTo>
                    <a:pt x="1704768" y="1749153"/>
                  </a:moveTo>
                  <a:lnTo>
                    <a:pt x="1831744" y="1923920"/>
                  </a:lnTo>
                  <a:lnTo>
                    <a:pt x="1656977" y="2050896"/>
                  </a:lnTo>
                  <a:lnTo>
                    <a:pt x="1530001" y="1876129"/>
                  </a:lnTo>
                  <a:lnTo>
                    <a:pt x="1704768" y="1749153"/>
                  </a:lnTo>
                  <a:close/>
                  <a:moveTo>
                    <a:pt x="492456" y="1749153"/>
                  </a:moveTo>
                  <a:lnTo>
                    <a:pt x="667223" y="1876129"/>
                  </a:lnTo>
                  <a:lnTo>
                    <a:pt x="540248" y="2050896"/>
                  </a:lnTo>
                  <a:lnTo>
                    <a:pt x="365480" y="1923920"/>
                  </a:lnTo>
                  <a:lnTo>
                    <a:pt x="492456" y="1749153"/>
                  </a:lnTo>
                  <a:close/>
                  <a:moveTo>
                    <a:pt x="1876129" y="1530001"/>
                  </a:moveTo>
                  <a:lnTo>
                    <a:pt x="2050896" y="1656977"/>
                  </a:lnTo>
                  <a:lnTo>
                    <a:pt x="1923920" y="1831744"/>
                  </a:lnTo>
                  <a:lnTo>
                    <a:pt x="1749153" y="1704768"/>
                  </a:lnTo>
                  <a:lnTo>
                    <a:pt x="1876129" y="1530001"/>
                  </a:lnTo>
                  <a:close/>
                  <a:moveTo>
                    <a:pt x="321096" y="1530001"/>
                  </a:moveTo>
                  <a:lnTo>
                    <a:pt x="448071" y="1704768"/>
                  </a:lnTo>
                  <a:lnTo>
                    <a:pt x="273304" y="1831744"/>
                  </a:lnTo>
                  <a:lnTo>
                    <a:pt x="146328" y="1656977"/>
                  </a:lnTo>
                  <a:lnTo>
                    <a:pt x="321096" y="1530001"/>
                  </a:lnTo>
                  <a:close/>
                  <a:moveTo>
                    <a:pt x="1971381" y="1268621"/>
                  </a:moveTo>
                  <a:lnTo>
                    <a:pt x="2176832" y="1335376"/>
                  </a:lnTo>
                  <a:lnTo>
                    <a:pt x="2110077" y="1540827"/>
                  </a:lnTo>
                  <a:lnTo>
                    <a:pt x="1904626" y="1474072"/>
                  </a:lnTo>
                  <a:lnTo>
                    <a:pt x="1971381" y="1268621"/>
                  </a:lnTo>
                  <a:close/>
                  <a:moveTo>
                    <a:pt x="225843" y="1268621"/>
                  </a:moveTo>
                  <a:lnTo>
                    <a:pt x="292598" y="1474072"/>
                  </a:lnTo>
                  <a:lnTo>
                    <a:pt x="87147" y="1540827"/>
                  </a:lnTo>
                  <a:lnTo>
                    <a:pt x="20392" y="1335376"/>
                  </a:lnTo>
                  <a:lnTo>
                    <a:pt x="225843" y="1268621"/>
                  </a:lnTo>
                  <a:close/>
                  <a:moveTo>
                    <a:pt x="1981200" y="990600"/>
                  </a:moveTo>
                  <a:lnTo>
                    <a:pt x="2197224" y="990600"/>
                  </a:lnTo>
                  <a:lnTo>
                    <a:pt x="2197224" y="1206624"/>
                  </a:lnTo>
                  <a:lnTo>
                    <a:pt x="1981200" y="1206624"/>
                  </a:lnTo>
                  <a:lnTo>
                    <a:pt x="1981200" y="990600"/>
                  </a:lnTo>
                  <a:close/>
                  <a:moveTo>
                    <a:pt x="0" y="990600"/>
                  </a:moveTo>
                  <a:lnTo>
                    <a:pt x="216024" y="990600"/>
                  </a:lnTo>
                  <a:lnTo>
                    <a:pt x="216024" y="1206624"/>
                  </a:lnTo>
                  <a:lnTo>
                    <a:pt x="0" y="1206624"/>
                  </a:lnTo>
                  <a:lnTo>
                    <a:pt x="0" y="990600"/>
                  </a:lnTo>
                  <a:close/>
                  <a:moveTo>
                    <a:pt x="2110077" y="656397"/>
                  </a:moveTo>
                  <a:lnTo>
                    <a:pt x="2176832" y="861848"/>
                  </a:lnTo>
                  <a:lnTo>
                    <a:pt x="1971381" y="928603"/>
                  </a:lnTo>
                  <a:lnTo>
                    <a:pt x="1904626" y="723152"/>
                  </a:lnTo>
                  <a:lnTo>
                    <a:pt x="2110077" y="656397"/>
                  </a:lnTo>
                  <a:close/>
                  <a:moveTo>
                    <a:pt x="87147" y="656397"/>
                  </a:moveTo>
                  <a:lnTo>
                    <a:pt x="292598" y="723152"/>
                  </a:lnTo>
                  <a:lnTo>
                    <a:pt x="225843" y="928603"/>
                  </a:lnTo>
                  <a:lnTo>
                    <a:pt x="20392" y="861848"/>
                  </a:lnTo>
                  <a:lnTo>
                    <a:pt x="87147" y="656397"/>
                  </a:lnTo>
                  <a:close/>
                  <a:moveTo>
                    <a:pt x="1923920" y="365481"/>
                  </a:moveTo>
                  <a:lnTo>
                    <a:pt x="2050896" y="540248"/>
                  </a:lnTo>
                  <a:lnTo>
                    <a:pt x="1876129" y="667224"/>
                  </a:lnTo>
                  <a:lnTo>
                    <a:pt x="1749153" y="492456"/>
                  </a:lnTo>
                  <a:lnTo>
                    <a:pt x="1923920" y="365481"/>
                  </a:lnTo>
                  <a:close/>
                  <a:moveTo>
                    <a:pt x="273304" y="365481"/>
                  </a:moveTo>
                  <a:lnTo>
                    <a:pt x="448071" y="492456"/>
                  </a:lnTo>
                  <a:lnTo>
                    <a:pt x="321096" y="667224"/>
                  </a:lnTo>
                  <a:lnTo>
                    <a:pt x="146328" y="540248"/>
                  </a:lnTo>
                  <a:lnTo>
                    <a:pt x="273304" y="365481"/>
                  </a:lnTo>
                  <a:close/>
                  <a:moveTo>
                    <a:pt x="1656977" y="146329"/>
                  </a:moveTo>
                  <a:lnTo>
                    <a:pt x="1831744" y="273304"/>
                  </a:lnTo>
                  <a:lnTo>
                    <a:pt x="1704768" y="448072"/>
                  </a:lnTo>
                  <a:lnTo>
                    <a:pt x="1530001" y="321096"/>
                  </a:lnTo>
                  <a:lnTo>
                    <a:pt x="1656977" y="146329"/>
                  </a:lnTo>
                  <a:close/>
                  <a:moveTo>
                    <a:pt x="540248" y="146329"/>
                  </a:moveTo>
                  <a:lnTo>
                    <a:pt x="667223" y="321096"/>
                  </a:lnTo>
                  <a:lnTo>
                    <a:pt x="492456" y="448072"/>
                  </a:lnTo>
                  <a:lnTo>
                    <a:pt x="365480" y="273304"/>
                  </a:lnTo>
                  <a:lnTo>
                    <a:pt x="540248" y="146329"/>
                  </a:lnTo>
                  <a:close/>
                  <a:moveTo>
                    <a:pt x="1335376" y="20392"/>
                  </a:moveTo>
                  <a:lnTo>
                    <a:pt x="1540827" y="87147"/>
                  </a:lnTo>
                  <a:lnTo>
                    <a:pt x="1474072" y="292598"/>
                  </a:lnTo>
                  <a:lnTo>
                    <a:pt x="1268621" y="225843"/>
                  </a:lnTo>
                  <a:lnTo>
                    <a:pt x="1335376" y="20392"/>
                  </a:lnTo>
                  <a:close/>
                  <a:moveTo>
                    <a:pt x="861848" y="20392"/>
                  </a:moveTo>
                  <a:lnTo>
                    <a:pt x="928603" y="225843"/>
                  </a:lnTo>
                  <a:lnTo>
                    <a:pt x="723152" y="292598"/>
                  </a:lnTo>
                  <a:lnTo>
                    <a:pt x="656397" y="87147"/>
                  </a:lnTo>
                  <a:lnTo>
                    <a:pt x="861848" y="20392"/>
                  </a:lnTo>
                  <a:close/>
                  <a:moveTo>
                    <a:pt x="990600" y="0"/>
                  </a:moveTo>
                  <a:lnTo>
                    <a:pt x="1206624" y="0"/>
                  </a:lnTo>
                  <a:lnTo>
                    <a:pt x="1206624" y="216024"/>
                  </a:lnTo>
                  <a:lnTo>
                    <a:pt x="990600" y="216024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17F4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410129" y="2813806"/>
              <a:ext cx="1812741" cy="1812741"/>
            </a:xfrm>
            <a:prstGeom prst="ellipse">
              <a:avLst/>
            </a:prstGeom>
            <a:noFill/>
            <a:ln w="127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051804" y="253506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2104" y="1484784"/>
            <a:ext cx="47525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 smtClean="0"/>
              <a:t>explored </a:t>
            </a:r>
            <a:r>
              <a:rPr lang="en-US" dirty="0"/>
              <a:t>the data by splitting it (using select nodes) into non-caravan insurance records and caravan insurance records. Using the statistics node we identified a </a:t>
            </a:r>
            <a:r>
              <a:rPr lang="en-US" dirty="0" smtClean="0"/>
              <a:t>4658 </a:t>
            </a:r>
            <a:r>
              <a:rPr lang="en-US" dirty="0"/>
              <a:t>to </a:t>
            </a:r>
            <a:r>
              <a:rPr lang="en-US" dirty="0" smtClean="0"/>
              <a:t>1164 </a:t>
            </a:r>
            <a:r>
              <a:rPr lang="en-US" dirty="0"/>
              <a:t>split. This represents a clear under sample of caravan insurance holders.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56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175144" y="4425017"/>
            <a:ext cx="225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EVALUATION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DATA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1788" y="2435639"/>
            <a:ext cx="21467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5400" dirty="0" smtClean="0">
                <a:solidFill>
                  <a:srgbClr val="F17F42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93.7%</a:t>
            </a:r>
            <a:endParaRPr lang="zh-CN" altLang="en-US" sz="3600" dirty="0">
              <a:solidFill>
                <a:srgbClr val="F17F42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919536" y="1484784"/>
            <a:ext cx="2808312" cy="2761174"/>
            <a:chOff x="4024340" y="2408346"/>
            <a:chExt cx="2625251" cy="2625251"/>
          </a:xfrm>
        </p:grpSpPr>
        <p:sp>
          <p:nvSpPr>
            <p:cNvPr id="17" name="KSO_Shape"/>
            <p:cNvSpPr>
              <a:spLocks/>
            </p:cNvSpPr>
            <p:nvPr/>
          </p:nvSpPr>
          <p:spPr bwMode="auto">
            <a:xfrm>
              <a:off x="4024340" y="2408346"/>
              <a:ext cx="2625251" cy="2625251"/>
            </a:xfrm>
            <a:custGeom>
              <a:avLst/>
              <a:gdLst>
                <a:gd name="T0" fmla="*/ 907013 w 2197224"/>
                <a:gd name="T1" fmla="*/ 1489257 h 2197224"/>
                <a:gd name="T2" fmla="*/ 744628 w 2197224"/>
                <a:gd name="T3" fmla="*/ 1651641 h 2197224"/>
                <a:gd name="T4" fmla="*/ 1108052 w 2197224"/>
                <a:gd name="T5" fmla="*/ 1431697 h 2197224"/>
                <a:gd name="T6" fmla="*/ 1003795 w 2197224"/>
                <a:gd name="T7" fmla="*/ 1636312 h 2197224"/>
                <a:gd name="T8" fmla="*/ 1108052 w 2197224"/>
                <a:gd name="T9" fmla="*/ 1431697 h 2197224"/>
                <a:gd name="T10" fmla="*/ 698026 w 2197224"/>
                <a:gd name="T11" fmla="*/ 1481876 h 2197224"/>
                <a:gd name="T12" fmla="*/ 493410 w 2197224"/>
                <a:gd name="T13" fmla="*/ 1586133 h 2197224"/>
                <a:gd name="T14" fmla="*/ 1281464 w 2197224"/>
                <a:gd name="T15" fmla="*/ 1314828 h 2197224"/>
                <a:gd name="T16" fmla="*/ 1245540 w 2197224"/>
                <a:gd name="T17" fmla="*/ 1541647 h 2197224"/>
                <a:gd name="T18" fmla="*/ 1281464 w 2197224"/>
                <a:gd name="T19" fmla="*/ 1314828 h 2197224"/>
                <a:gd name="T20" fmla="*/ 501547 w 2197224"/>
                <a:gd name="T21" fmla="*/ 1410276 h 2197224"/>
                <a:gd name="T22" fmla="*/ 274729 w 2197224"/>
                <a:gd name="T23" fmla="*/ 1446200 h 2197224"/>
                <a:gd name="T24" fmla="*/ 1410276 w 2197224"/>
                <a:gd name="T25" fmla="*/ 1150093 h 2197224"/>
                <a:gd name="T26" fmla="*/ 1446200 w 2197224"/>
                <a:gd name="T27" fmla="*/ 1376912 h 2197224"/>
                <a:gd name="T28" fmla="*/ 1410276 w 2197224"/>
                <a:gd name="T29" fmla="*/ 1150093 h 2197224"/>
                <a:gd name="T30" fmla="*/ 336812 w 2197224"/>
                <a:gd name="T31" fmla="*/ 1281464 h 2197224"/>
                <a:gd name="T32" fmla="*/ 109994 w 2197224"/>
                <a:gd name="T33" fmla="*/ 1245540 h 2197224"/>
                <a:gd name="T34" fmla="*/ 1481876 w 2197224"/>
                <a:gd name="T35" fmla="*/ 953615 h 2197224"/>
                <a:gd name="T36" fmla="*/ 1586133 w 2197224"/>
                <a:gd name="T37" fmla="*/ 1158231 h 2197224"/>
                <a:gd name="T38" fmla="*/ 1481876 w 2197224"/>
                <a:gd name="T39" fmla="*/ 953615 h 2197224"/>
                <a:gd name="T40" fmla="*/ 219944 w 2197224"/>
                <a:gd name="T41" fmla="*/ 1108052 h 2197224"/>
                <a:gd name="T42" fmla="*/ 15329 w 2197224"/>
                <a:gd name="T43" fmla="*/ 1003795 h 2197224"/>
                <a:gd name="T44" fmla="*/ 1489257 w 2197224"/>
                <a:gd name="T45" fmla="*/ 744628 h 2197224"/>
                <a:gd name="T46" fmla="*/ 1651641 w 2197224"/>
                <a:gd name="T47" fmla="*/ 907013 h 2197224"/>
                <a:gd name="T48" fmla="*/ 1489257 w 2197224"/>
                <a:gd name="T49" fmla="*/ 744628 h 2197224"/>
                <a:gd name="T50" fmla="*/ 162384 w 2197224"/>
                <a:gd name="T51" fmla="*/ 744628 h 2197224"/>
                <a:gd name="T52" fmla="*/ 0 w 2197224"/>
                <a:gd name="T53" fmla="*/ 907013 h 2197224"/>
                <a:gd name="T54" fmla="*/ 1586133 w 2197224"/>
                <a:gd name="T55" fmla="*/ 493410 h 2197224"/>
                <a:gd name="T56" fmla="*/ 1481876 w 2197224"/>
                <a:gd name="T57" fmla="*/ 698026 h 2197224"/>
                <a:gd name="T58" fmla="*/ 1586133 w 2197224"/>
                <a:gd name="T59" fmla="*/ 493410 h 2197224"/>
                <a:gd name="T60" fmla="*/ 219944 w 2197224"/>
                <a:gd name="T61" fmla="*/ 543589 h 2197224"/>
                <a:gd name="T62" fmla="*/ 15329 w 2197224"/>
                <a:gd name="T63" fmla="*/ 647846 h 2197224"/>
                <a:gd name="T64" fmla="*/ 1446200 w 2197224"/>
                <a:gd name="T65" fmla="*/ 274730 h 2197224"/>
                <a:gd name="T66" fmla="*/ 1410276 w 2197224"/>
                <a:gd name="T67" fmla="*/ 501548 h 2197224"/>
                <a:gd name="T68" fmla="*/ 1446200 w 2197224"/>
                <a:gd name="T69" fmla="*/ 274730 h 2197224"/>
                <a:gd name="T70" fmla="*/ 336812 w 2197224"/>
                <a:gd name="T71" fmla="*/ 370177 h 2197224"/>
                <a:gd name="T72" fmla="*/ 109994 w 2197224"/>
                <a:gd name="T73" fmla="*/ 406102 h 2197224"/>
                <a:gd name="T74" fmla="*/ 1245540 w 2197224"/>
                <a:gd name="T75" fmla="*/ 109995 h 2197224"/>
                <a:gd name="T76" fmla="*/ 1281464 w 2197224"/>
                <a:gd name="T77" fmla="*/ 336813 h 2197224"/>
                <a:gd name="T78" fmla="*/ 1245540 w 2197224"/>
                <a:gd name="T79" fmla="*/ 109995 h 2197224"/>
                <a:gd name="T80" fmla="*/ 501547 w 2197224"/>
                <a:gd name="T81" fmla="*/ 241366 h 2197224"/>
                <a:gd name="T82" fmla="*/ 274729 w 2197224"/>
                <a:gd name="T83" fmla="*/ 205441 h 2197224"/>
                <a:gd name="T84" fmla="*/ 1003795 w 2197224"/>
                <a:gd name="T85" fmla="*/ 15329 h 2197224"/>
                <a:gd name="T86" fmla="*/ 1108052 w 2197224"/>
                <a:gd name="T87" fmla="*/ 219944 h 2197224"/>
                <a:gd name="T88" fmla="*/ 1003795 w 2197224"/>
                <a:gd name="T89" fmla="*/ 15329 h 2197224"/>
                <a:gd name="T90" fmla="*/ 698026 w 2197224"/>
                <a:gd name="T91" fmla="*/ 169765 h 2197224"/>
                <a:gd name="T92" fmla="*/ 493410 w 2197224"/>
                <a:gd name="T93" fmla="*/ 65508 h 2197224"/>
                <a:gd name="T94" fmla="*/ 744628 w 2197224"/>
                <a:gd name="T95" fmla="*/ 0 h 2197224"/>
                <a:gd name="T96" fmla="*/ 907013 w 2197224"/>
                <a:gd name="T97" fmla="*/ 162384 h 2197224"/>
                <a:gd name="T98" fmla="*/ 744628 w 2197224"/>
                <a:gd name="T99" fmla="*/ 0 h 219722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97224" h="2197224">
                  <a:moveTo>
                    <a:pt x="990600" y="1981200"/>
                  </a:moveTo>
                  <a:lnTo>
                    <a:pt x="1206624" y="1981200"/>
                  </a:lnTo>
                  <a:lnTo>
                    <a:pt x="1206624" y="2197224"/>
                  </a:lnTo>
                  <a:lnTo>
                    <a:pt x="990600" y="2197224"/>
                  </a:lnTo>
                  <a:lnTo>
                    <a:pt x="990600" y="1981200"/>
                  </a:lnTo>
                  <a:close/>
                  <a:moveTo>
                    <a:pt x="1474072" y="1904626"/>
                  </a:moveTo>
                  <a:lnTo>
                    <a:pt x="1540827" y="2110077"/>
                  </a:lnTo>
                  <a:lnTo>
                    <a:pt x="1335376" y="2176832"/>
                  </a:lnTo>
                  <a:lnTo>
                    <a:pt x="1268621" y="1971381"/>
                  </a:lnTo>
                  <a:lnTo>
                    <a:pt x="1474072" y="1904626"/>
                  </a:lnTo>
                  <a:close/>
                  <a:moveTo>
                    <a:pt x="723152" y="1904626"/>
                  </a:moveTo>
                  <a:lnTo>
                    <a:pt x="928603" y="1971381"/>
                  </a:lnTo>
                  <a:lnTo>
                    <a:pt x="861848" y="2176832"/>
                  </a:lnTo>
                  <a:lnTo>
                    <a:pt x="656397" y="2110077"/>
                  </a:lnTo>
                  <a:lnTo>
                    <a:pt x="723152" y="1904626"/>
                  </a:lnTo>
                  <a:close/>
                  <a:moveTo>
                    <a:pt x="1704768" y="1749153"/>
                  </a:moveTo>
                  <a:lnTo>
                    <a:pt x="1831744" y="1923920"/>
                  </a:lnTo>
                  <a:lnTo>
                    <a:pt x="1656977" y="2050896"/>
                  </a:lnTo>
                  <a:lnTo>
                    <a:pt x="1530001" y="1876129"/>
                  </a:lnTo>
                  <a:lnTo>
                    <a:pt x="1704768" y="1749153"/>
                  </a:lnTo>
                  <a:close/>
                  <a:moveTo>
                    <a:pt x="492456" y="1749153"/>
                  </a:moveTo>
                  <a:lnTo>
                    <a:pt x="667223" y="1876129"/>
                  </a:lnTo>
                  <a:lnTo>
                    <a:pt x="540248" y="2050896"/>
                  </a:lnTo>
                  <a:lnTo>
                    <a:pt x="365480" y="1923920"/>
                  </a:lnTo>
                  <a:lnTo>
                    <a:pt x="492456" y="1749153"/>
                  </a:lnTo>
                  <a:close/>
                  <a:moveTo>
                    <a:pt x="1876129" y="1530001"/>
                  </a:moveTo>
                  <a:lnTo>
                    <a:pt x="2050896" y="1656977"/>
                  </a:lnTo>
                  <a:lnTo>
                    <a:pt x="1923920" y="1831744"/>
                  </a:lnTo>
                  <a:lnTo>
                    <a:pt x="1749153" y="1704768"/>
                  </a:lnTo>
                  <a:lnTo>
                    <a:pt x="1876129" y="1530001"/>
                  </a:lnTo>
                  <a:close/>
                  <a:moveTo>
                    <a:pt x="321096" y="1530001"/>
                  </a:moveTo>
                  <a:lnTo>
                    <a:pt x="448071" y="1704768"/>
                  </a:lnTo>
                  <a:lnTo>
                    <a:pt x="273304" y="1831744"/>
                  </a:lnTo>
                  <a:lnTo>
                    <a:pt x="146328" y="1656977"/>
                  </a:lnTo>
                  <a:lnTo>
                    <a:pt x="321096" y="1530001"/>
                  </a:lnTo>
                  <a:close/>
                  <a:moveTo>
                    <a:pt x="1971381" y="1268621"/>
                  </a:moveTo>
                  <a:lnTo>
                    <a:pt x="2176832" y="1335376"/>
                  </a:lnTo>
                  <a:lnTo>
                    <a:pt x="2110077" y="1540827"/>
                  </a:lnTo>
                  <a:lnTo>
                    <a:pt x="1904626" y="1474072"/>
                  </a:lnTo>
                  <a:lnTo>
                    <a:pt x="1971381" y="1268621"/>
                  </a:lnTo>
                  <a:close/>
                  <a:moveTo>
                    <a:pt x="225843" y="1268621"/>
                  </a:moveTo>
                  <a:lnTo>
                    <a:pt x="292598" y="1474072"/>
                  </a:lnTo>
                  <a:lnTo>
                    <a:pt x="87147" y="1540827"/>
                  </a:lnTo>
                  <a:lnTo>
                    <a:pt x="20392" y="1335376"/>
                  </a:lnTo>
                  <a:lnTo>
                    <a:pt x="225843" y="1268621"/>
                  </a:lnTo>
                  <a:close/>
                  <a:moveTo>
                    <a:pt x="1981200" y="990600"/>
                  </a:moveTo>
                  <a:lnTo>
                    <a:pt x="2197224" y="990600"/>
                  </a:lnTo>
                  <a:lnTo>
                    <a:pt x="2197224" y="1206624"/>
                  </a:lnTo>
                  <a:lnTo>
                    <a:pt x="1981200" y="1206624"/>
                  </a:lnTo>
                  <a:lnTo>
                    <a:pt x="1981200" y="990600"/>
                  </a:lnTo>
                  <a:close/>
                  <a:moveTo>
                    <a:pt x="0" y="990600"/>
                  </a:moveTo>
                  <a:lnTo>
                    <a:pt x="216024" y="990600"/>
                  </a:lnTo>
                  <a:lnTo>
                    <a:pt x="216024" y="1206624"/>
                  </a:lnTo>
                  <a:lnTo>
                    <a:pt x="0" y="1206624"/>
                  </a:lnTo>
                  <a:lnTo>
                    <a:pt x="0" y="990600"/>
                  </a:lnTo>
                  <a:close/>
                  <a:moveTo>
                    <a:pt x="2110077" y="656397"/>
                  </a:moveTo>
                  <a:lnTo>
                    <a:pt x="2176832" y="861848"/>
                  </a:lnTo>
                  <a:lnTo>
                    <a:pt x="1971381" y="928603"/>
                  </a:lnTo>
                  <a:lnTo>
                    <a:pt x="1904626" y="723152"/>
                  </a:lnTo>
                  <a:lnTo>
                    <a:pt x="2110077" y="656397"/>
                  </a:lnTo>
                  <a:close/>
                  <a:moveTo>
                    <a:pt x="87147" y="656397"/>
                  </a:moveTo>
                  <a:lnTo>
                    <a:pt x="292598" y="723152"/>
                  </a:lnTo>
                  <a:lnTo>
                    <a:pt x="225843" y="928603"/>
                  </a:lnTo>
                  <a:lnTo>
                    <a:pt x="20392" y="861848"/>
                  </a:lnTo>
                  <a:lnTo>
                    <a:pt x="87147" y="656397"/>
                  </a:lnTo>
                  <a:close/>
                  <a:moveTo>
                    <a:pt x="1923920" y="365481"/>
                  </a:moveTo>
                  <a:lnTo>
                    <a:pt x="2050896" y="540248"/>
                  </a:lnTo>
                  <a:lnTo>
                    <a:pt x="1876129" y="667224"/>
                  </a:lnTo>
                  <a:lnTo>
                    <a:pt x="1749153" y="492456"/>
                  </a:lnTo>
                  <a:lnTo>
                    <a:pt x="1923920" y="365481"/>
                  </a:lnTo>
                  <a:close/>
                  <a:moveTo>
                    <a:pt x="273304" y="365481"/>
                  </a:moveTo>
                  <a:lnTo>
                    <a:pt x="448071" y="492456"/>
                  </a:lnTo>
                  <a:lnTo>
                    <a:pt x="321096" y="667224"/>
                  </a:lnTo>
                  <a:lnTo>
                    <a:pt x="146328" y="540248"/>
                  </a:lnTo>
                  <a:lnTo>
                    <a:pt x="273304" y="365481"/>
                  </a:lnTo>
                  <a:close/>
                  <a:moveTo>
                    <a:pt x="1656977" y="146329"/>
                  </a:moveTo>
                  <a:lnTo>
                    <a:pt x="1831744" y="273304"/>
                  </a:lnTo>
                  <a:lnTo>
                    <a:pt x="1704768" y="448072"/>
                  </a:lnTo>
                  <a:lnTo>
                    <a:pt x="1530001" y="321096"/>
                  </a:lnTo>
                  <a:lnTo>
                    <a:pt x="1656977" y="146329"/>
                  </a:lnTo>
                  <a:close/>
                  <a:moveTo>
                    <a:pt x="540248" y="146329"/>
                  </a:moveTo>
                  <a:lnTo>
                    <a:pt x="667223" y="321096"/>
                  </a:lnTo>
                  <a:lnTo>
                    <a:pt x="492456" y="448072"/>
                  </a:lnTo>
                  <a:lnTo>
                    <a:pt x="365480" y="273304"/>
                  </a:lnTo>
                  <a:lnTo>
                    <a:pt x="540248" y="146329"/>
                  </a:lnTo>
                  <a:close/>
                  <a:moveTo>
                    <a:pt x="1335376" y="20392"/>
                  </a:moveTo>
                  <a:lnTo>
                    <a:pt x="1540827" y="87147"/>
                  </a:lnTo>
                  <a:lnTo>
                    <a:pt x="1474072" y="292598"/>
                  </a:lnTo>
                  <a:lnTo>
                    <a:pt x="1268621" y="225843"/>
                  </a:lnTo>
                  <a:lnTo>
                    <a:pt x="1335376" y="20392"/>
                  </a:lnTo>
                  <a:close/>
                  <a:moveTo>
                    <a:pt x="861848" y="20392"/>
                  </a:moveTo>
                  <a:lnTo>
                    <a:pt x="928603" y="225843"/>
                  </a:lnTo>
                  <a:lnTo>
                    <a:pt x="723152" y="292598"/>
                  </a:lnTo>
                  <a:lnTo>
                    <a:pt x="656397" y="87147"/>
                  </a:lnTo>
                  <a:lnTo>
                    <a:pt x="861848" y="20392"/>
                  </a:lnTo>
                  <a:close/>
                  <a:moveTo>
                    <a:pt x="990600" y="0"/>
                  </a:moveTo>
                  <a:lnTo>
                    <a:pt x="1206624" y="0"/>
                  </a:lnTo>
                  <a:lnTo>
                    <a:pt x="1206624" y="216024"/>
                  </a:lnTo>
                  <a:lnTo>
                    <a:pt x="990600" y="216024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17F42"/>
            </a:solidFill>
            <a:ln>
              <a:noFill/>
            </a:ln>
            <a:extLst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410129" y="2813806"/>
              <a:ext cx="1812741" cy="1812741"/>
            </a:xfrm>
            <a:prstGeom prst="ellipse">
              <a:avLst/>
            </a:prstGeom>
            <a:noFill/>
            <a:ln w="127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051804" y="253506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2104" y="148478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test our model by the evaluation dataset, and get 93.7% </a:t>
            </a:r>
            <a:r>
              <a:rPr lang="en-US" dirty="0" err="1" smtClean="0"/>
              <a:t>accurancy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50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7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2340" y="275108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40388" y="5975838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28048" y="1855197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79" y="1912396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15708" y="270621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79" y="2733651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15708" y="3579445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79" y="3586219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2"/>
          <p:cNvSpPr/>
          <p:nvPr/>
        </p:nvSpPr>
        <p:spPr>
          <a:xfrm>
            <a:off x="6515708" y="441651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2"/>
          <p:cNvSpPr/>
          <p:nvPr/>
        </p:nvSpPr>
        <p:spPr>
          <a:xfrm>
            <a:off x="6540388" y="523603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3"/>
          <p:cNvSpPr txBox="1"/>
          <p:nvPr/>
        </p:nvSpPr>
        <p:spPr>
          <a:xfrm>
            <a:off x="6816078" y="5293233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17"/>
          <p:cNvSpPr txBox="1"/>
          <p:nvPr/>
        </p:nvSpPr>
        <p:spPr>
          <a:xfrm>
            <a:off x="6835828" y="4444903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文本框 22"/>
          <p:cNvSpPr txBox="1"/>
          <p:nvPr/>
        </p:nvSpPr>
        <p:spPr>
          <a:xfrm>
            <a:off x="6835828" y="6054174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993430" y="291341"/>
            <a:ext cx="817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CROSS-INDUSTRY STANDARD PROCESS (CRISP–DM)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56" y="1303945"/>
            <a:ext cx="5030316" cy="5009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408" y="1685093"/>
            <a:ext cx="5400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Business understanding phase.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Data understanding 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Data preparation 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Modeling 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Evaluation phase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rgbClr val="404040"/>
                </a:solidFill>
                <a:latin typeface="DengXian" charset="-122"/>
                <a:ea typeface="DengXian" charset="-122"/>
                <a:cs typeface="DengXian" charset="-122"/>
              </a:rPr>
              <a:t>Deployment phase</a:t>
            </a:r>
            <a:endParaRPr lang="zh-CN" altLang="en-US" sz="2800" dirty="0">
              <a:solidFill>
                <a:srgbClr val="404040"/>
              </a:solidFill>
              <a:latin typeface="DengXian" charset="-122"/>
              <a:ea typeface="DengXian" charset="-122"/>
              <a:cs typeface="DengXian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7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4883349" y="254036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Freeform 37"/>
          <p:cNvSpPr>
            <a:spLocks noEditPoints="1"/>
          </p:cNvSpPr>
          <p:nvPr/>
        </p:nvSpPr>
        <p:spPr bwMode="auto">
          <a:xfrm>
            <a:off x="3071664" y="1556792"/>
            <a:ext cx="973139" cy="531813"/>
          </a:xfrm>
          <a:custGeom>
            <a:avLst/>
            <a:gdLst>
              <a:gd name="T0" fmla="*/ 46 w 256"/>
              <a:gd name="T1" fmla="*/ 23 h 139"/>
              <a:gd name="T2" fmla="*/ 16 w 256"/>
              <a:gd name="T3" fmla="*/ 52 h 139"/>
              <a:gd name="T4" fmla="*/ 46 w 256"/>
              <a:gd name="T5" fmla="*/ 82 h 139"/>
              <a:gd name="T6" fmla="*/ 75 w 256"/>
              <a:gd name="T7" fmla="*/ 52 h 139"/>
              <a:gd name="T8" fmla="*/ 46 w 256"/>
              <a:gd name="T9" fmla="*/ 23 h 139"/>
              <a:gd name="T10" fmla="*/ 33 w 256"/>
              <a:gd name="T11" fmla="*/ 91 h 139"/>
              <a:gd name="T12" fmla="*/ 0 w 256"/>
              <a:gd name="T13" fmla="*/ 124 h 139"/>
              <a:gd name="T14" fmla="*/ 0 w 256"/>
              <a:gd name="T15" fmla="*/ 139 h 139"/>
              <a:gd name="T16" fmla="*/ 45 w 256"/>
              <a:gd name="T17" fmla="*/ 139 h 139"/>
              <a:gd name="T18" fmla="*/ 53 w 256"/>
              <a:gd name="T19" fmla="*/ 99 h 139"/>
              <a:gd name="T20" fmla="*/ 56 w 256"/>
              <a:gd name="T21" fmla="*/ 91 h 139"/>
              <a:gd name="T22" fmla="*/ 33 w 256"/>
              <a:gd name="T23" fmla="*/ 91 h 139"/>
              <a:gd name="T24" fmla="*/ 210 w 256"/>
              <a:gd name="T25" fmla="*/ 23 h 139"/>
              <a:gd name="T26" fmla="*/ 181 w 256"/>
              <a:gd name="T27" fmla="*/ 52 h 139"/>
              <a:gd name="T28" fmla="*/ 210 w 256"/>
              <a:gd name="T29" fmla="*/ 82 h 139"/>
              <a:gd name="T30" fmla="*/ 240 w 256"/>
              <a:gd name="T31" fmla="*/ 52 h 139"/>
              <a:gd name="T32" fmla="*/ 210 w 256"/>
              <a:gd name="T33" fmla="*/ 23 h 139"/>
              <a:gd name="T34" fmla="*/ 223 w 256"/>
              <a:gd name="T35" fmla="*/ 91 h 139"/>
              <a:gd name="T36" fmla="*/ 203 w 256"/>
              <a:gd name="T37" fmla="*/ 91 h 139"/>
              <a:gd name="T38" fmla="*/ 206 w 256"/>
              <a:gd name="T39" fmla="*/ 99 h 139"/>
              <a:gd name="T40" fmla="*/ 214 w 256"/>
              <a:gd name="T41" fmla="*/ 139 h 139"/>
              <a:gd name="T42" fmla="*/ 256 w 256"/>
              <a:gd name="T43" fmla="*/ 139 h 139"/>
              <a:gd name="T44" fmla="*/ 256 w 256"/>
              <a:gd name="T45" fmla="*/ 124 h 139"/>
              <a:gd name="T46" fmla="*/ 223 w 256"/>
              <a:gd name="T47" fmla="*/ 91 h 139"/>
              <a:gd name="T48" fmla="*/ 164 w 256"/>
              <a:gd name="T49" fmla="*/ 34 h 139"/>
              <a:gd name="T50" fmla="*/ 130 w 256"/>
              <a:gd name="T51" fmla="*/ 68 h 139"/>
              <a:gd name="T52" fmla="*/ 95 w 256"/>
              <a:gd name="T53" fmla="*/ 34 h 139"/>
              <a:gd name="T54" fmla="*/ 130 w 256"/>
              <a:gd name="T55" fmla="*/ 0 h 139"/>
              <a:gd name="T56" fmla="*/ 164 w 256"/>
              <a:gd name="T57" fmla="*/ 34 h 139"/>
              <a:gd name="T58" fmla="*/ 130 w 256"/>
              <a:gd name="T59" fmla="*/ 92 h 139"/>
              <a:gd name="T60" fmla="*/ 136 w 256"/>
              <a:gd name="T61" fmla="*/ 90 h 139"/>
              <a:gd name="T62" fmla="*/ 140 w 256"/>
              <a:gd name="T63" fmla="*/ 81 h 139"/>
              <a:gd name="T64" fmla="*/ 130 w 256"/>
              <a:gd name="T65" fmla="*/ 77 h 139"/>
              <a:gd name="T66" fmla="*/ 119 w 256"/>
              <a:gd name="T67" fmla="*/ 81 h 139"/>
              <a:gd name="T68" fmla="*/ 123 w 256"/>
              <a:gd name="T69" fmla="*/ 90 h 139"/>
              <a:gd name="T70" fmla="*/ 130 w 256"/>
              <a:gd name="T71" fmla="*/ 92 h 139"/>
              <a:gd name="T72" fmla="*/ 51 w 256"/>
              <a:gd name="T73" fmla="*/ 139 h 139"/>
              <a:gd name="T74" fmla="*/ 60 w 256"/>
              <a:gd name="T75" fmla="*/ 100 h 139"/>
              <a:gd name="T76" fmla="*/ 77 w 256"/>
              <a:gd name="T77" fmla="*/ 84 h 139"/>
              <a:gd name="T78" fmla="*/ 107 w 256"/>
              <a:gd name="T79" fmla="*/ 80 h 139"/>
              <a:gd name="T80" fmla="*/ 122 w 256"/>
              <a:gd name="T81" fmla="*/ 115 h 139"/>
              <a:gd name="T82" fmla="*/ 124 w 256"/>
              <a:gd name="T83" fmla="*/ 97 h 139"/>
              <a:gd name="T84" fmla="*/ 125 w 256"/>
              <a:gd name="T85" fmla="*/ 96 h 139"/>
              <a:gd name="T86" fmla="*/ 134 w 256"/>
              <a:gd name="T87" fmla="*/ 96 h 139"/>
              <a:gd name="T88" fmla="*/ 135 w 256"/>
              <a:gd name="T89" fmla="*/ 97 h 139"/>
              <a:gd name="T90" fmla="*/ 137 w 256"/>
              <a:gd name="T91" fmla="*/ 114 h 139"/>
              <a:gd name="T92" fmla="*/ 152 w 256"/>
              <a:gd name="T93" fmla="*/ 80 h 139"/>
              <a:gd name="T94" fmla="*/ 182 w 256"/>
              <a:gd name="T95" fmla="*/ 84 h 139"/>
              <a:gd name="T96" fmla="*/ 199 w 256"/>
              <a:gd name="T97" fmla="*/ 100 h 139"/>
              <a:gd name="T98" fmla="*/ 208 w 256"/>
              <a:gd name="T99" fmla="*/ 139 h 139"/>
              <a:gd name="T100" fmla="*/ 51 w 256"/>
              <a:gd name="T101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6" h="139">
                <a:moveTo>
                  <a:pt x="46" y="23"/>
                </a:moveTo>
                <a:cubicBezTo>
                  <a:pt x="29" y="23"/>
                  <a:pt x="16" y="36"/>
                  <a:pt x="16" y="52"/>
                </a:cubicBezTo>
                <a:cubicBezTo>
                  <a:pt x="16" y="69"/>
                  <a:pt x="29" y="82"/>
                  <a:pt x="46" y="82"/>
                </a:cubicBezTo>
                <a:cubicBezTo>
                  <a:pt x="62" y="82"/>
                  <a:pt x="75" y="69"/>
                  <a:pt x="75" y="52"/>
                </a:cubicBezTo>
                <a:cubicBezTo>
                  <a:pt x="75" y="36"/>
                  <a:pt x="62" y="23"/>
                  <a:pt x="46" y="23"/>
                </a:cubicBezTo>
                <a:close/>
                <a:moveTo>
                  <a:pt x="33" y="91"/>
                </a:moveTo>
                <a:cubicBezTo>
                  <a:pt x="15" y="91"/>
                  <a:pt x="0" y="106"/>
                  <a:pt x="0" y="124"/>
                </a:cubicBezTo>
                <a:cubicBezTo>
                  <a:pt x="0" y="139"/>
                  <a:pt x="0" y="139"/>
                  <a:pt x="0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53" y="99"/>
                  <a:pt x="53" y="99"/>
                  <a:pt x="53" y="99"/>
                </a:cubicBezTo>
                <a:cubicBezTo>
                  <a:pt x="54" y="96"/>
                  <a:pt x="55" y="94"/>
                  <a:pt x="56" y="91"/>
                </a:cubicBezTo>
                <a:lnTo>
                  <a:pt x="33" y="91"/>
                </a:lnTo>
                <a:close/>
                <a:moveTo>
                  <a:pt x="210" y="23"/>
                </a:moveTo>
                <a:cubicBezTo>
                  <a:pt x="194" y="23"/>
                  <a:pt x="181" y="36"/>
                  <a:pt x="181" y="52"/>
                </a:cubicBezTo>
                <a:cubicBezTo>
                  <a:pt x="181" y="69"/>
                  <a:pt x="194" y="82"/>
                  <a:pt x="210" y="82"/>
                </a:cubicBezTo>
                <a:cubicBezTo>
                  <a:pt x="227" y="82"/>
                  <a:pt x="240" y="69"/>
                  <a:pt x="240" y="52"/>
                </a:cubicBezTo>
                <a:cubicBezTo>
                  <a:pt x="240" y="36"/>
                  <a:pt x="227" y="23"/>
                  <a:pt x="210" y="23"/>
                </a:cubicBezTo>
                <a:close/>
                <a:moveTo>
                  <a:pt x="223" y="91"/>
                </a:moveTo>
                <a:cubicBezTo>
                  <a:pt x="203" y="91"/>
                  <a:pt x="203" y="91"/>
                  <a:pt x="203" y="91"/>
                </a:cubicBezTo>
                <a:cubicBezTo>
                  <a:pt x="204" y="94"/>
                  <a:pt x="205" y="96"/>
                  <a:pt x="206" y="99"/>
                </a:cubicBezTo>
                <a:cubicBezTo>
                  <a:pt x="214" y="139"/>
                  <a:pt x="214" y="139"/>
                  <a:pt x="214" y="139"/>
                </a:cubicBezTo>
                <a:cubicBezTo>
                  <a:pt x="256" y="139"/>
                  <a:pt x="256" y="139"/>
                  <a:pt x="256" y="139"/>
                </a:cubicBezTo>
                <a:cubicBezTo>
                  <a:pt x="256" y="124"/>
                  <a:pt x="256" y="124"/>
                  <a:pt x="256" y="124"/>
                </a:cubicBezTo>
                <a:cubicBezTo>
                  <a:pt x="256" y="106"/>
                  <a:pt x="241" y="91"/>
                  <a:pt x="223" y="91"/>
                </a:cubicBezTo>
                <a:close/>
                <a:moveTo>
                  <a:pt x="164" y="34"/>
                </a:moveTo>
                <a:cubicBezTo>
                  <a:pt x="164" y="53"/>
                  <a:pt x="148" y="68"/>
                  <a:pt x="130" y="68"/>
                </a:cubicBezTo>
                <a:cubicBezTo>
                  <a:pt x="111" y="68"/>
                  <a:pt x="95" y="53"/>
                  <a:pt x="95" y="34"/>
                </a:cubicBezTo>
                <a:cubicBezTo>
                  <a:pt x="95" y="15"/>
                  <a:pt x="111" y="0"/>
                  <a:pt x="130" y="0"/>
                </a:cubicBezTo>
                <a:cubicBezTo>
                  <a:pt x="148" y="0"/>
                  <a:pt x="164" y="15"/>
                  <a:pt x="164" y="34"/>
                </a:cubicBezTo>
                <a:close/>
                <a:moveTo>
                  <a:pt x="130" y="92"/>
                </a:moveTo>
                <a:cubicBezTo>
                  <a:pt x="132" y="92"/>
                  <a:pt x="134" y="92"/>
                  <a:pt x="136" y="90"/>
                </a:cubicBezTo>
                <a:cubicBezTo>
                  <a:pt x="137" y="88"/>
                  <a:pt x="140" y="84"/>
                  <a:pt x="140" y="81"/>
                </a:cubicBezTo>
                <a:cubicBezTo>
                  <a:pt x="140" y="77"/>
                  <a:pt x="134" y="77"/>
                  <a:pt x="130" y="77"/>
                </a:cubicBezTo>
                <a:cubicBezTo>
                  <a:pt x="125" y="77"/>
                  <a:pt x="119" y="77"/>
                  <a:pt x="119" y="81"/>
                </a:cubicBezTo>
                <a:cubicBezTo>
                  <a:pt x="119" y="84"/>
                  <a:pt x="122" y="88"/>
                  <a:pt x="123" y="90"/>
                </a:cubicBezTo>
                <a:cubicBezTo>
                  <a:pt x="125" y="92"/>
                  <a:pt x="127" y="92"/>
                  <a:pt x="130" y="92"/>
                </a:cubicBezTo>
                <a:close/>
                <a:moveTo>
                  <a:pt x="51" y="139"/>
                </a:moveTo>
                <a:cubicBezTo>
                  <a:pt x="60" y="100"/>
                  <a:pt x="60" y="100"/>
                  <a:pt x="60" y="100"/>
                </a:cubicBezTo>
                <a:cubicBezTo>
                  <a:pt x="62" y="92"/>
                  <a:pt x="68" y="86"/>
                  <a:pt x="77" y="84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22" y="115"/>
                  <a:pt x="122" y="115"/>
                  <a:pt x="122" y="115"/>
                </a:cubicBezTo>
                <a:cubicBezTo>
                  <a:pt x="124" y="97"/>
                  <a:pt x="124" y="97"/>
                  <a:pt x="124" y="97"/>
                </a:cubicBezTo>
                <a:cubicBezTo>
                  <a:pt x="124" y="97"/>
                  <a:pt x="125" y="96"/>
                  <a:pt x="125" y="96"/>
                </a:cubicBezTo>
                <a:cubicBezTo>
                  <a:pt x="134" y="96"/>
                  <a:pt x="134" y="96"/>
                  <a:pt x="134" y="96"/>
                </a:cubicBezTo>
                <a:cubicBezTo>
                  <a:pt x="134" y="96"/>
                  <a:pt x="135" y="97"/>
                  <a:pt x="135" y="97"/>
                </a:cubicBezTo>
                <a:cubicBezTo>
                  <a:pt x="137" y="114"/>
                  <a:pt x="137" y="114"/>
                  <a:pt x="137" y="114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182" y="84"/>
                  <a:pt x="182" y="84"/>
                  <a:pt x="182" y="84"/>
                </a:cubicBezTo>
                <a:cubicBezTo>
                  <a:pt x="191" y="86"/>
                  <a:pt x="198" y="92"/>
                  <a:pt x="199" y="100"/>
                </a:cubicBezTo>
                <a:cubicBezTo>
                  <a:pt x="208" y="139"/>
                  <a:pt x="208" y="139"/>
                  <a:pt x="208" y="139"/>
                </a:cubicBezTo>
                <a:lnTo>
                  <a:pt x="51" y="139"/>
                </a:lnTo>
                <a:close/>
              </a:path>
            </a:pathLst>
          </a:custGeom>
          <a:solidFill>
            <a:srgbClr val="F17F42"/>
          </a:solidFill>
          <a:ln>
            <a:solidFill>
              <a:srgbClr val="F17F4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6125" y="2348880"/>
            <a:ext cx="192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 Information</a:t>
            </a:r>
            <a:endParaRPr lang="en-US" dirty="0"/>
          </a:p>
        </p:txBody>
      </p:sp>
      <p:sp>
        <p:nvSpPr>
          <p:cNvPr id="25" name="Freeform 89"/>
          <p:cNvSpPr>
            <a:spLocks noEditPoints="1"/>
          </p:cNvSpPr>
          <p:nvPr/>
        </p:nvSpPr>
        <p:spPr bwMode="auto">
          <a:xfrm>
            <a:off x="5729335" y="2389530"/>
            <a:ext cx="892970" cy="720080"/>
          </a:xfrm>
          <a:custGeom>
            <a:avLst/>
            <a:gdLst>
              <a:gd name="T0" fmla="*/ 195 w 214"/>
              <a:gd name="T1" fmla="*/ 0 h 173"/>
              <a:gd name="T2" fmla="*/ 19 w 214"/>
              <a:gd name="T3" fmla="*/ 0 h 173"/>
              <a:gd name="T4" fmla="*/ 0 w 214"/>
              <a:gd name="T5" fmla="*/ 19 h 173"/>
              <a:gd name="T6" fmla="*/ 0 w 214"/>
              <a:gd name="T7" fmla="*/ 128 h 173"/>
              <a:gd name="T8" fmla="*/ 19 w 214"/>
              <a:gd name="T9" fmla="*/ 147 h 173"/>
              <a:gd name="T10" fmla="*/ 90 w 214"/>
              <a:gd name="T11" fmla="*/ 147 h 173"/>
              <a:gd name="T12" fmla="*/ 90 w 214"/>
              <a:gd name="T13" fmla="*/ 160 h 173"/>
              <a:gd name="T14" fmla="*/ 64 w 214"/>
              <a:gd name="T15" fmla="*/ 160 h 173"/>
              <a:gd name="T16" fmla="*/ 54 w 214"/>
              <a:gd name="T17" fmla="*/ 170 h 173"/>
              <a:gd name="T18" fmla="*/ 54 w 214"/>
              <a:gd name="T19" fmla="*/ 173 h 173"/>
              <a:gd name="T20" fmla="*/ 160 w 214"/>
              <a:gd name="T21" fmla="*/ 173 h 173"/>
              <a:gd name="T22" fmla="*/ 160 w 214"/>
              <a:gd name="T23" fmla="*/ 170 h 173"/>
              <a:gd name="T24" fmla="*/ 150 w 214"/>
              <a:gd name="T25" fmla="*/ 160 h 173"/>
              <a:gd name="T26" fmla="*/ 125 w 214"/>
              <a:gd name="T27" fmla="*/ 160 h 173"/>
              <a:gd name="T28" fmla="*/ 125 w 214"/>
              <a:gd name="T29" fmla="*/ 147 h 173"/>
              <a:gd name="T30" fmla="*/ 195 w 214"/>
              <a:gd name="T31" fmla="*/ 147 h 173"/>
              <a:gd name="T32" fmla="*/ 214 w 214"/>
              <a:gd name="T33" fmla="*/ 128 h 173"/>
              <a:gd name="T34" fmla="*/ 214 w 214"/>
              <a:gd name="T35" fmla="*/ 19 h 173"/>
              <a:gd name="T36" fmla="*/ 195 w 214"/>
              <a:gd name="T37" fmla="*/ 0 h 173"/>
              <a:gd name="T38" fmla="*/ 60 w 214"/>
              <a:gd name="T39" fmla="*/ 82 h 173"/>
              <a:gd name="T40" fmla="*/ 76 w 214"/>
              <a:gd name="T41" fmla="*/ 89 h 173"/>
              <a:gd name="T42" fmla="*/ 82 w 214"/>
              <a:gd name="T43" fmla="*/ 65 h 173"/>
              <a:gd name="T44" fmla="*/ 107 w 214"/>
              <a:gd name="T45" fmla="*/ 80 h 173"/>
              <a:gd name="T46" fmla="*/ 125 w 214"/>
              <a:gd name="T47" fmla="*/ 51 h 173"/>
              <a:gd name="T48" fmla="*/ 166 w 214"/>
              <a:gd name="T49" fmla="*/ 32 h 173"/>
              <a:gd name="T50" fmla="*/ 169 w 214"/>
              <a:gd name="T51" fmla="*/ 38 h 173"/>
              <a:gd name="T52" fmla="*/ 129 w 214"/>
              <a:gd name="T53" fmla="*/ 56 h 173"/>
              <a:gd name="T54" fmla="*/ 110 w 214"/>
              <a:gd name="T55" fmla="*/ 89 h 173"/>
              <a:gd name="T56" fmla="*/ 86 w 214"/>
              <a:gd name="T57" fmla="*/ 75 h 173"/>
              <a:gd name="T58" fmla="*/ 80 w 214"/>
              <a:gd name="T59" fmla="*/ 98 h 173"/>
              <a:gd name="T60" fmla="*/ 61 w 214"/>
              <a:gd name="T61" fmla="*/ 90 h 173"/>
              <a:gd name="T62" fmla="*/ 49 w 214"/>
              <a:gd name="T63" fmla="*/ 101 h 173"/>
              <a:gd name="T64" fmla="*/ 45 w 214"/>
              <a:gd name="T65" fmla="*/ 97 h 173"/>
              <a:gd name="T66" fmla="*/ 60 w 214"/>
              <a:gd name="T67" fmla="*/ 82 h 173"/>
              <a:gd name="T68" fmla="*/ 176 w 214"/>
              <a:gd name="T69" fmla="*/ 125 h 173"/>
              <a:gd name="T70" fmla="*/ 176 w 214"/>
              <a:gd name="T71" fmla="*/ 118 h 173"/>
              <a:gd name="T72" fmla="*/ 29 w 214"/>
              <a:gd name="T73" fmla="*/ 118 h 173"/>
              <a:gd name="T74" fmla="*/ 29 w 214"/>
              <a:gd name="T75" fmla="*/ 38 h 173"/>
              <a:gd name="T76" fmla="*/ 21 w 214"/>
              <a:gd name="T77" fmla="*/ 38 h 173"/>
              <a:gd name="T78" fmla="*/ 31 w 214"/>
              <a:gd name="T79" fmla="*/ 21 h 173"/>
              <a:gd name="T80" fmla="*/ 42 w 214"/>
              <a:gd name="T81" fmla="*/ 38 h 173"/>
              <a:gd name="T82" fmla="*/ 35 w 214"/>
              <a:gd name="T83" fmla="*/ 38 h 173"/>
              <a:gd name="T84" fmla="*/ 35 w 214"/>
              <a:gd name="T85" fmla="*/ 112 h 173"/>
              <a:gd name="T86" fmla="*/ 176 w 214"/>
              <a:gd name="T87" fmla="*/ 112 h 173"/>
              <a:gd name="T88" fmla="*/ 176 w 214"/>
              <a:gd name="T89" fmla="*/ 104 h 173"/>
              <a:gd name="T90" fmla="*/ 194 w 214"/>
              <a:gd name="T91" fmla="*/ 115 h 173"/>
              <a:gd name="T92" fmla="*/ 176 w 214"/>
              <a:gd name="T93" fmla="*/ 12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4" h="173">
                <a:moveTo>
                  <a:pt x="195" y="0"/>
                </a:moveTo>
                <a:cubicBezTo>
                  <a:pt x="19" y="0"/>
                  <a:pt x="19" y="0"/>
                  <a:pt x="19" y="0"/>
                </a:cubicBezTo>
                <a:cubicBezTo>
                  <a:pt x="9" y="0"/>
                  <a:pt x="0" y="9"/>
                  <a:pt x="0" y="19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9"/>
                  <a:pt x="9" y="147"/>
                  <a:pt x="19" y="147"/>
                </a:cubicBezTo>
                <a:cubicBezTo>
                  <a:pt x="90" y="147"/>
                  <a:pt x="90" y="147"/>
                  <a:pt x="90" y="147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59" y="160"/>
                  <a:pt x="54" y="164"/>
                  <a:pt x="54" y="170"/>
                </a:cubicBezTo>
                <a:cubicBezTo>
                  <a:pt x="54" y="173"/>
                  <a:pt x="54" y="173"/>
                  <a:pt x="54" y="173"/>
                </a:cubicBezTo>
                <a:cubicBezTo>
                  <a:pt x="160" y="173"/>
                  <a:pt x="160" y="173"/>
                  <a:pt x="160" y="17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0" y="164"/>
                  <a:pt x="156" y="160"/>
                  <a:pt x="150" y="160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5" y="147"/>
                  <a:pt x="125" y="147"/>
                  <a:pt x="125" y="147"/>
                </a:cubicBezTo>
                <a:cubicBezTo>
                  <a:pt x="195" y="147"/>
                  <a:pt x="195" y="147"/>
                  <a:pt x="195" y="147"/>
                </a:cubicBezTo>
                <a:cubicBezTo>
                  <a:pt x="206" y="147"/>
                  <a:pt x="214" y="139"/>
                  <a:pt x="214" y="128"/>
                </a:cubicBezTo>
                <a:cubicBezTo>
                  <a:pt x="214" y="19"/>
                  <a:pt x="214" y="19"/>
                  <a:pt x="214" y="19"/>
                </a:cubicBezTo>
                <a:cubicBezTo>
                  <a:pt x="214" y="9"/>
                  <a:pt x="206" y="0"/>
                  <a:pt x="195" y="0"/>
                </a:cubicBezTo>
                <a:close/>
                <a:moveTo>
                  <a:pt x="60" y="82"/>
                </a:moveTo>
                <a:cubicBezTo>
                  <a:pt x="76" y="89"/>
                  <a:pt x="76" y="89"/>
                  <a:pt x="76" y="89"/>
                </a:cubicBezTo>
                <a:cubicBezTo>
                  <a:pt x="82" y="65"/>
                  <a:pt x="82" y="65"/>
                  <a:pt x="82" y="65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25" y="51"/>
                  <a:pt x="125" y="51"/>
                  <a:pt x="125" y="51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29" y="56"/>
                  <a:pt x="129" y="56"/>
                  <a:pt x="129" y="56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86" y="75"/>
                  <a:pt x="86" y="75"/>
                  <a:pt x="86" y="75"/>
                </a:cubicBezTo>
                <a:cubicBezTo>
                  <a:pt x="80" y="98"/>
                  <a:pt x="80" y="98"/>
                  <a:pt x="80" y="98"/>
                </a:cubicBezTo>
                <a:cubicBezTo>
                  <a:pt x="61" y="90"/>
                  <a:pt x="61" y="90"/>
                  <a:pt x="61" y="90"/>
                </a:cubicBezTo>
                <a:cubicBezTo>
                  <a:pt x="49" y="101"/>
                  <a:pt x="49" y="101"/>
                  <a:pt x="49" y="101"/>
                </a:cubicBezTo>
                <a:cubicBezTo>
                  <a:pt x="45" y="97"/>
                  <a:pt x="45" y="97"/>
                  <a:pt x="45" y="97"/>
                </a:cubicBezTo>
                <a:lnTo>
                  <a:pt x="60" y="82"/>
                </a:lnTo>
                <a:close/>
                <a:moveTo>
                  <a:pt x="176" y="125"/>
                </a:moveTo>
                <a:cubicBezTo>
                  <a:pt x="176" y="118"/>
                  <a:pt x="176" y="118"/>
                  <a:pt x="176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29" y="38"/>
                  <a:pt x="29" y="38"/>
                  <a:pt x="29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31" y="21"/>
                  <a:pt x="31" y="21"/>
                  <a:pt x="31" y="21"/>
                </a:cubicBezTo>
                <a:cubicBezTo>
                  <a:pt x="42" y="38"/>
                  <a:pt x="42" y="38"/>
                  <a:pt x="42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76" y="104"/>
                  <a:pt x="176" y="104"/>
                  <a:pt x="176" y="104"/>
                </a:cubicBezTo>
                <a:cubicBezTo>
                  <a:pt x="194" y="115"/>
                  <a:pt x="194" y="115"/>
                  <a:pt x="194" y="115"/>
                </a:cubicBezTo>
                <a:lnTo>
                  <a:pt x="176" y="125"/>
                </a:lnTo>
                <a:close/>
              </a:path>
            </a:pathLst>
          </a:custGeom>
          <a:solidFill>
            <a:srgbClr val="F17F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>
            <a:off x="3548975" y="2718212"/>
            <a:ext cx="9258" cy="782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74953" y="450912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Modeling</a:t>
            </a:r>
            <a:endParaRPr lang="en-US"/>
          </a:p>
        </p:txBody>
      </p:sp>
      <p:grpSp>
        <p:nvGrpSpPr>
          <p:cNvPr id="26" name="组合 3"/>
          <p:cNvGrpSpPr/>
          <p:nvPr/>
        </p:nvGrpSpPr>
        <p:grpSpPr>
          <a:xfrm>
            <a:off x="3040814" y="3706316"/>
            <a:ext cx="1053780" cy="730251"/>
            <a:chOff x="6764310" y="3941620"/>
            <a:chExt cx="1544824" cy="1070534"/>
          </a:xfrm>
          <a:solidFill>
            <a:srgbClr val="F17F42"/>
          </a:solidFill>
        </p:grpSpPr>
        <p:sp>
          <p:nvSpPr>
            <p:cNvPr id="27" name="矩形 15"/>
            <p:cNvSpPr/>
            <p:nvPr/>
          </p:nvSpPr>
          <p:spPr>
            <a:xfrm>
              <a:off x="7346840" y="3941620"/>
              <a:ext cx="382386" cy="382386"/>
            </a:xfrm>
            <a:prstGeom prst="rect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16"/>
            <p:cNvSpPr/>
            <p:nvPr/>
          </p:nvSpPr>
          <p:spPr>
            <a:xfrm>
              <a:off x="7346840" y="4629768"/>
              <a:ext cx="382386" cy="382386"/>
            </a:xfrm>
            <a:prstGeom prst="rect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17"/>
            <p:cNvSpPr/>
            <p:nvPr/>
          </p:nvSpPr>
          <p:spPr>
            <a:xfrm>
              <a:off x="6764310" y="4629768"/>
              <a:ext cx="382386" cy="382386"/>
            </a:xfrm>
            <a:prstGeom prst="rect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18"/>
            <p:cNvSpPr/>
            <p:nvPr/>
          </p:nvSpPr>
          <p:spPr>
            <a:xfrm>
              <a:off x="7926748" y="4629768"/>
              <a:ext cx="382386" cy="382386"/>
            </a:xfrm>
            <a:prstGeom prst="rect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1" name="直接连接符 19"/>
            <p:cNvCxnSpPr/>
            <p:nvPr/>
          </p:nvCxnSpPr>
          <p:spPr>
            <a:xfrm>
              <a:off x="6955503" y="4469308"/>
              <a:ext cx="1162438" cy="0"/>
            </a:xfrm>
            <a:prstGeom prst="line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20"/>
            <p:cNvCxnSpPr/>
            <p:nvPr/>
          </p:nvCxnSpPr>
          <p:spPr>
            <a:xfrm>
              <a:off x="6955503" y="4466105"/>
              <a:ext cx="0" cy="163663"/>
            </a:xfrm>
            <a:prstGeom prst="line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21"/>
            <p:cNvCxnSpPr/>
            <p:nvPr/>
          </p:nvCxnSpPr>
          <p:spPr>
            <a:xfrm flipH="1">
              <a:off x="7536722" y="4324006"/>
              <a:ext cx="1311" cy="305762"/>
            </a:xfrm>
            <a:prstGeom prst="line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/>
            <p:cNvCxnSpPr/>
            <p:nvPr/>
          </p:nvCxnSpPr>
          <p:spPr>
            <a:xfrm>
              <a:off x="8117941" y="4466105"/>
              <a:ext cx="0" cy="163663"/>
            </a:xfrm>
            <a:prstGeom prst="line">
              <a:avLst/>
            </a:prstGeom>
            <a:grpFill/>
            <a:ln w="25400">
              <a:solidFill>
                <a:srgbClr val="F17F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5758209" y="336104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Results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534794" y="3212976"/>
            <a:ext cx="697110" cy="702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57"/>
          <p:cNvSpPr>
            <a:spLocks noEditPoints="1"/>
          </p:cNvSpPr>
          <p:nvPr/>
        </p:nvSpPr>
        <p:spPr bwMode="auto">
          <a:xfrm>
            <a:off x="8093698" y="2424403"/>
            <a:ext cx="727075" cy="727075"/>
          </a:xfrm>
          <a:custGeom>
            <a:avLst/>
            <a:gdLst>
              <a:gd name="T0" fmla="*/ 117 w 191"/>
              <a:gd name="T1" fmla="*/ 93 h 191"/>
              <a:gd name="T2" fmla="*/ 61 w 191"/>
              <a:gd name="T3" fmla="*/ 93 h 191"/>
              <a:gd name="T4" fmla="*/ 0 w 191"/>
              <a:gd name="T5" fmla="*/ 151 h 191"/>
              <a:gd name="T6" fmla="*/ 0 w 191"/>
              <a:gd name="T7" fmla="*/ 156 h 191"/>
              <a:gd name="T8" fmla="*/ 14 w 191"/>
              <a:gd name="T9" fmla="*/ 170 h 191"/>
              <a:gd name="T10" fmla="*/ 113 w 191"/>
              <a:gd name="T11" fmla="*/ 170 h 191"/>
              <a:gd name="T12" fmla="*/ 110 w 191"/>
              <a:gd name="T13" fmla="*/ 155 h 191"/>
              <a:gd name="T14" fmla="*/ 155 w 191"/>
              <a:gd name="T15" fmla="*/ 110 h 191"/>
              <a:gd name="T16" fmla="*/ 160 w 191"/>
              <a:gd name="T17" fmla="*/ 111 h 191"/>
              <a:gd name="T18" fmla="*/ 117 w 191"/>
              <a:gd name="T19" fmla="*/ 93 h 191"/>
              <a:gd name="T20" fmla="*/ 89 w 191"/>
              <a:gd name="T21" fmla="*/ 0 h 191"/>
              <a:gd name="T22" fmla="*/ 47 w 191"/>
              <a:gd name="T23" fmla="*/ 42 h 191"/>
              <a:gd name="T24" fmla="*/ 89 w 191"/>
              <a:gd name="T25" fmla="*/ 85 h 191"/>
              <a:gd name="T26" fmla="*/ 132 w 191"/>
              <a:gd name="T27" fmla="*/ 42 h 191"/>
              <a:gd name="T28" fmla="*/ 89 w 191"/>
              <a:gd name="T29" fmla="*/ 0 h 191"/>
              <a:gd name="T30" fmla="*/ 155 w 191"/>
              <a:gd name="T31" fmla="*/ 119 h 191"/>
              <a:gd name="T32" fmla="*/ 119 w 191"/>
              <a:gd name="T33" fmla="*/ 155 h 191"/>
              <a:gd name="T34" fmla="*/ 155 w 191"/>
              <a:gd name="T35" fmla="*/ 191 h 191"/>
              <a:gd name="T36" fmla="*/ 191 w 191"/>
              <a:gd name="T37" fmla="*/ 155 h 191"/>
              <a:gd name="T38" fmla="*/ 155 w 191"/>
              <a:gd name="T39" fmla="*/ 119 h 191"/>
              <a:gd name="T40" fmla="*/ 175 w 191"/>
              <a:gd name="T41" fmla="*/ 148 h 191"/>
              <a:gd name="T42" fmla="*/ 152 w 191"/>
              <a:gd name="T43" fmla="*/ 171 h 191"/>
              <a:gd name="T44" fmla="*/ 146 w 191"/>
              <a:gd name="T45" fmla="*/ 171 h 191"/>
              <a:gd name="T46" fmla="*/ 135 w 191"/>
              <a:gd name="T47" fmla="*/ 159 h 191"/>
              <a:gd name="T48" fmla="*/ 135 w 191"/>
              <a:gd name="T49" fmla="*/ 153 h 191"/>
              <a:gd name="T50" fmla="*/ 138 w 191"/>
              <a:gd name="T51" fmla="*/ 150 h 191"/>
              <a:gd name="T52" fmla="*/ 144 w 191"/>
              <a:gd name="T53" fmla="*/ 150 h 191"/>
              <a:gd name="T54" fmla="*/ 149 w 191"/>
              <a:gd name="T55" fmla="*/ 156 h 191"/>
              <a:gd name="T56" fmla="*/ 166 w 191"/>
              <a:gd name="T57" fmla="*/ 139 h 191"/>
              <a:gd name="T58" fmla="*/ 172 w 191"/>
              <a:gd name="T59" fmla="*/ 139 h 191"/>
              <a:gd name="T60" fmla="*/ 175 w 191"/>
              <a:gd name="T61" fmla="*/ 142 h 191"/>
              <a:gd name="T62" fmla="*/ 175 w 191"/>
              <a:gd name="T63" fmla="*/ 14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1" h="191">
                <a:moveTo>
                  <a:pt x="117" y="93"/>
                </a:moveTo>
                <a:cubicBezTo>
                  <a:pt x="61" y="93"/>
                  <a:pt x="61" y="93"/>
                  <a:pt x="61" y="93"/>
                </a:cubicBezTo>
                <a:cubicBezTo>
                  <a:pt x="30" y="93"/>
                  <a:pt x="0" y="120"/>
                  <a:pt x="0" y="151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3"/>
                  <a:pt x="6" y="170"/>
                  <a:pt x="14" y="170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1" y="165"/>
                  <a:pt x="110" y="160"/>
                  <a:pt x="110" y="155"/>
                </a:cubicBezTo>
                <a:cubicBezTo>
                  <a:pt x="110" y="130"/>
                  <a:pt x="130" y="110"/>
                  <a:pt x="155" y="110"/>
                </a:cubicBezTo>
                <a:cubicBezTo>
                  <a:pt x="157" y="110"/>
                  <a:pt x="158" y="110"/>
                  <a:pt x="160" y="111"/>
                </a:cubicBezTo>
                <a:cubicBezTo>
                  <a:pt x="148" y="100"/>
                  <a:pt x="133" y="93"/>
                  <a:pt x="117" y="93"/>
                </a:cubicBezTo>
                <a:close/>
                <a:moveTo>
                  <a:pt x="89" y="0"/>
                </a:moveTo>
                <a:cubicBezTo>
                  <a:pt x="66" y="0"/>
                  <a:pt x="47" y="19"/>
                  <a:pt x="47" y="42"/>
                </a:cubicBezTo>
                <a:cubicBezTo>
                  <a:pt x="47" y="66"/>
                  <a:pt x="66" y="85"/>
                  <a:pt x="89" y="85"/>
                </a:cubicBezTo>
                <a:cubicBezTo>
                  <a:pt x="113" y="85"/>
                  <a:pt x="132" y="66"/>
                  <a:pt x="132" y="42"/>
                </a:cubicBezTo>
                <a:cubicBezTo>
                  <a:pt x="132" y="19"/>
                  <a:pt x="113" y="0"/>
                  <a:pt x="89" y="0"/>
                </a:cubicBezTo>
                <a:close/>
                <a:moveTo>
                  <a:pt x="155" y="119"/>
                </a:moveTo>
                <a:cubicBezTo>
                  <a:pt x="135" y="119"/>
                  <a:pt x="119" y="135"/>
                  <a:pt x="119" y="155"/>
                </a:cubicBezTo>
                <a:cubicBezTo>
                  <a:pt x="119" y="175"/>
                  <a:pt x="135" y="191"/>
                  <a:pt x="155" y="191"/>
                </a:cubicBezTo>
                <a:cubicBezTo>
                  <a:pt x="175" y="191"/>
                  <a:pt x="191" y="175"/>
                  <a:pt x="191" y="155"/>
                </a:cubicBezTo>
                <a:cubicBezTo>
                  <a:pt x="191" y="135"/>
                  <a:pt x="175" y="119"/>
                  <a:pt x="155" y="119"/>
                </a:cubicBezTo>
                <a:close/>
                <a:moveTo>
                  <a:pt x="175" y="148"/>
                </a:moveTo>
                <a:cubicBezTo>
                  <a:pt x="152" y="171"/>
                  <a:pt x="152" y="171"/>
                  <a:pt x="152" y="171"/>
                </a:cubicBezTo>
                <a:cubicBezTo>
                  <a:pt x="151" y="173"/>
                  <a:pt x="148" y="173"/>
                  <a:pt x="146" y="171"/>
                </a:cubicBezTo>
                <a:cubicBezTo>
                  <a:pt x="135" y="159"/>
                  <a:pt x="135" y="159"/>
                  <a:pt x="135" y="159"/>
                </a:cubicBezTo>
                <a:cubicBezTo>
                  <a:pt x="133" y="158"/>
                  <a:pt x="133" y="155"/>
                  <a:pt x="135" y="153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39" y="149"/>
                  <a:pt x="142" y="149"/>
                  <a:pt x="144" y="150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66" y="139"/>
                  <a:pt x="166" y="139"/>
                  <a:pt x="166" y="139"/>
                </a:cubicBezTo>
                <a:cubicBezTo>
                  <a:pt x="168" y="137"/>
                  <a:pt x="171" y="137"/>
                  <a:pt x="172" y="139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7" y="144"/>
                  <a:pt x="177" y="146"/>
                  <a:pt x="175" y="148"/>
                </a:cubicBezTo>
                <a:close/>
              </a:path>
            </a:pathLst>
          </a:custGeom>
          <a:solidFill>
            <a:srgbClr val="F17F4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00951" y="3379747"/>
            <a:ext cx="17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Buyer personas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17353" y="3756310"/>
            <a:ext cx="19442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precision marketing</a:t>
            </a:r>
          </a:p>
          <a:p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820243" y="2852936"/>
            <a:ext cx="780708" cy="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Shape"/>
          <p:cNvSpPr>
            <a:spLocks/>
          </p:cNvSpPr>
          <p:nvPr/>
        </p:nvSpPr>
        <p:spPr bwMode="auto">
          <a:xfrm>
            <a:off x="4911774" y="2400742"/>
            <a:ext cx="2368452" cy="2396410"/>
          </a:xfrm>
          <a:custGeom>
            <a:avLst/>
            <a:gdLst>
              <a:gd name="T0" fmla="*/ 912343 w 2122487"/>
              <a:gd name="T1" fmla="*/ 702822 h 2147888"/>
              <a:gd name="T2" fmla="*/ 1019025 w 2122487"/>
              <a:gd name="T3" fmla="*/ 752822 h 2147888"/>
              <a:gd name="T4" fmla="*/ 832155 w 2122487"/>
              <a:gd name="T5" fmla="*/ 978408 h 2147888"/>
              <a:gd name="T6" fmla="*/ 836610 w 2122487"/>
              <a:gd name="T7" fmla="*/ 1025591 h 2147888"/>
              <a:gd name="T8" fmla="*/ 871077 w 2122487"/>
              <a:gd name="T9" fmla="*/ 1060097 h 2147888"/>
              <a:gd name="T10" fmla="*/ 918908 w 2122487"/>
              <a:gd name="T11" fmla="*/ 1064792 h 2147888"/>
              <a:gd name="T12" fmla="*/ 1142824 w 2122487"/>
              <a:gd name="T13" fmla="*/ 878643 h 2147888"/>
              <a:gd name="T14" fmla="*/ 1191827 w 2122487"/>
              <a:gd name="T15" fmla="*/ 988502 h 2147888"/>
              <a:gd name="T16" fmla="*/ 1204958 w 2122487"/>
              <a:gd name="T17" fmla="*/ 1109158 h 2147888"/>
              <a:gd name="T18" fmla="*/ 1179401 w 2122487"/>
              <a:gd name="T19" fmla="*/ 1219955 h 2147888"/>
              <a:gd name="T20" fmla="*/ 1117736 w 2122487"/>
              <a:gd name="T21" fmla="*/ 1312678 h 2147888"/>
              <a:gd name="T22" fmla="*/ 1023715 w 2122487"/>
              <a:gd name="T23" fmla="*/ 1377702 h 2147888"/>
              <a:gd name="T24" fmla="*/ 902964 w 2122487"/>
              <a:gd name="T25" fmla="*/ 1403523 h 2147888"/>
              <a:gd name="T26" fmla="*/ 778931 w 2122487"/>
              <a:gd name="T27" fmla="*/ 1384040 h 2147888"/>
              <a:gd name="T28" fmla="*/ 665215 w 2122487"/>
              <a:gd name="T29" fmla="*/ 1323007 h 2147888"/>
              <a:gd name="T30" fmla="*/ 573772 w 2122487"/>
              <a:gd name="T31" fmla="*/ 1227937 h 2147888"/>
              <a:gd name="T32" fmla="*/ 516094 w 2122487"/>
              <a:gd name="T33" fmla="*/ 1106576 h 2147888"/>
              <a:gd name="T34" fmla="*/ 502494 w 2122487"/>
              <a:gd name="T35" fmla="*/ 976295 h 2147888"/>
              <a:gd name="T36" fmla="*/ 532740 w 2122487"/>
              <a:gd name="T37" fmla="*/ 861037 h 2147888"/>
              <a:gd name="T38" fmla="*/ 599095 w 2122487"/>
              <a:gd name="T39" fmla="*/ 769723 h 2147888"/>
              <a:gd name="T40" fmla="*/ 694523 w 2122487"/>
              <a:gd name="T41" fmla="*/ 709864 h 2147888"/>
              <a:gd name="T42" fmla="*/ 707682 w 2122487"/>
              <a:gd name="T43" fmla="*/ 270333 h 2147888"/>
              <a:gd name="T44" fmla="*/ 967579 w 2122487"/>
              <a:gd name="T45" fmla="*/ 311164 h 2147888"/>
              <a:gd name="T46" fmla="*/ 1199095 w 2122487"/>
              <a:gd name="T47" fmla="*/ 424976 h 2147888"/>
              <a:gd name="T48" fmla="*/ 1065159 w 2122487"/>
              <a:gd name="T49" fmla="*/ 618808 h 2147888"/>
              <a:gd name="T50" fmla="*/ 908704 w 2122487"/>
              <a:gd name="T51" fmla="*/ 552164 h 2147888"/>
              <a:gd name="T52" fmla="*/ 737471 w 2122487"/>
              <a:gd name="T53" fmla="*/ 537849 h 2147888"/>
              <a:gd name="T54" fmla="*/ 574215 w 2122487"/>
              <a:gd name="T55" fmla="*/ 582435 h 2147888"/>
              <a:gd name="T56" fmla="*/ 444031 w 2122487"/>
              <a:gd name="T57" fmla="*/ 680760 h 2147888"/>
              <a:gd name="T58" fmla="*/ 357477 w 2122487"/>
              <a:gd name="T59" fmla="*/ 823904 h 2147888"/>
              <a:gd name="T60" fmla="*/ 327218 w 2122487"/>
              <a:gd name="T61" fmla="*/ 1000841 h 2147888"/>
              <a:gd name="T62" fmla="*/ 365217 w 2122487"/>
              <a:gd name="T63" fmla="*/ 1194908 h 2147888"/>
              <a:gd name="T64" fmla="*/ 466315 w 2122487"/>
              <a:gd name="T65" fmla="*/ 1365508 h 2147888"/>
              <a:gd name="T66" fmla="*/ 613387 w 2122487"/>
              <a:gd name="T67" fmla="*/ 1493165 h 2147888"/>
              <a:gd name="T68" fmla="*/ 788841 w 2122487"/>
              <a:gd name="T69" fmla="*/ 1565207 h 2147888"/>
              <a:gd name="T70" fmla="*/ 973913 w 2122487"/>
              <a:gd name="T71" fmla="*/ 1572012 h 2147888"/>
              <a:gd name="T72" fmla="*/ 1140454 w 2122487"/>
              <a:gd name="T73" fmla="*/ 1512173 h 2147888"/>
              <a:gd name="T74" fmla="*/ 1261958 w 2122487"/>
              <a:gd name="T75" fmla="*/ 1401881 h 2147888"/>
              <a:gd name="T76" fmla="*/ 1333970 w 2122487"/>
              <a:gd name="T77" fmla="*/ 1257093 h 2147888"/>
              <a:gd name="T78" fmla="*/ 1352970 w 2122487"/>
              <a:gd name="T79" fmla="*/ 1091891 h 2147888"/>
              <a:gd name="T80" fmla="*/ 1315439 w 2122487"/>
              <a:gd name="T81" fmla="*/ 918474 h 2147888"/>
              <a:gd name="T82" fmla="*/ 1236860 w 2122487"/>
              <a:gd name="T83" fmla="*/ 776268 h 2147888"/>
              <a:gd name="T84" fmla="*/ 1515992 w 2122487"/>
              <a:gd name="T85" fmla="*/ 787767 h 2147888"/>
              <a:gd name="T86" fmla="*/ 1600201 w 2122487"/>
              <a:gd name="T87" fmla="*/ 1046365 h 2147888"/>
              <a:gd name="T88" fmla="*/ 1601609 w 2122487"/>
              <a:gd name="T89" fmla="*/ 1305669 h 2147888"/>
              <a:gd name="T90" fmla="*/ 1520918 w 2122487"/>
              <a:gd name="T91" fmla="*/ 1543852 h 2147888"/>
              <a:gd name="T92" fmla="*/ 1360241 w 2122487"/>
              <a:gd name="T93" fmla="*/ 1741205 h 2147888"/>
              <a:gd name="T94" fmla="*/ 1120516 w 2122487"/>
              <a:gd name="T95" fmla="*/ 1871678 h 2147888"/>
              <a:gd name="T96" fmla="*/ 933333 w 2122487"/>
              <a:gd name="T97" fmla="*/ 1904296 h 2147888"/>
              <a:gd name="T98" fmla="*/ 637078 w 2122487"/>
              <a:gd name="T99" fmla="*/ 1862291 h 2147888"/>
              <a:gd name="T100" fmla="*/ 363810 w 2122487"/>
              <a:gd name="T101" fmla="*/ 1714923 h 2147888"/>
              <a:gd name="T102" fmla="*/ 147775 w 2122487"/>
              <a:gd name="T103" fmla="*/ 1479789 h 2147888"/>
              <a:gd name="T104" fmla="*/ 36357 w 2122487"/>
              <a:gd name="T105" fmla="*/ 1238790 h 2147888"/>
              <a:gd name="T106" fmla="*/ 3284 w 2122487"/>
              <a:gd name="T107" fmla="*/ 1068424 h 2147888"/>
              <a:gd name="T108" fmla="*/ 30963 w 2122487"/>
              <a:gd name="T109" fmla="*/ 773452 h 2147888"/>
              <a:gd name="T110" fmla="*/ 154578 w 2122487"/>
              <a:gd name="T111" fmla="*/ 533391 h 2147888"/>
              <a:gd name="T112" fmla="*/ 348563 w 2122487"/>
              <a:gd name="T113" fmla="*/ 365371 h 2147888"/>
              <a:gd name="T114" fmla="*/ 592276 w 2122487"/>
              <a:gd name="T115" fmla="*/ 279719 h 2147888"/>
              <a:gd name="T116" fmla="*/ 1692442 w 2122487"/>
              <a:gd name="T117" fmla="*/ 169898 h 2147888"/>
              <a:gd name="T118" fmla="*/ 1726464 w 2122487"/>
              <a:gd name="T119" fmla="*/ 211020 h 2147888"/>
              <a:gd name="T120" fmla="*/ 926586 w 2122487"/>
              <a:gd name="T121" fmla="*/ 1021959 h 2147888"/>
              <a:gd name="T122" fmla="*/ 877782 w 2122487"/>
              <a:gd name="T123" fmla="*/ 1001280 h 2147888"/>
              <a:gd name="T124" fmla="*/ 1654900 w 2122487"/>
              <a:gd name="T125" fmla="*/ 181412 h 21478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22487" h="2147888">
                <a:moveTo>
                  <a:pt x="904800" y="776287"/>
                </a:moveTo>
                <a:lnTo>
                  <a:pt x="914580" y="776287"/>
                </a:lnTo>
                <a:lnTo>
                  <a:pt x="924095" y="776287"/>
                </a:lnTo>
                <a:lnTo>
                  <a:pt x="933610" y="776552"/>
                </a:lnTo>
                <a:lnTo>
                  <a:pt x="943390" y="777081"/>
                </a:lnTo>
                <a:lnTo>
                  <a:pt x="952906" y="777875"/>
                </a:lnTo>
                <a:lnTo>
                  <a:pt x="962421" y="778934"/>
                </a:lnTo>
                <a:lnTo>
                  <a:pt x="971937" y="780257"/>
                </a:lnTo>
                <a:lnTo>
                  <a:pt x="981452" y="781845"/>
                </a:lnTo>
                <a:lnTo>
                  <a:pt x="991232" y="783433"/>
                </a:lnTo>
                <a:lnTo>
                  <a:pt x="1000483" y="785551"/>
                </a:lnTo>
                <a:lnTo>
                  <a:pt x="1009999" y="787668"/>
                </a:lnTo>
                <a:lnTo>
                  <a:pt x="1019250" y="790050"/>
                </a:lnTo>
                <a:lnTo>
                  <a:pt x="1028501" y="792432"/>
                </a:lnTo>
                <a:lnTo>
                  <a:pt x="1037488" y="795343"/>
                </a:lnTo>
                <a:lnTo>
                  <a:pt x="1046475" y="798519"/>
                </a:lnTo>
                <a:lnTo>
                  <a:pt x="1055462" y="801431"/>
                </a:lnTo>
                <a:lnTo>
                  <a:pt x="1064448" y="804872"/>
                </a:lnTo>
                <a:lnTo>
                  <a:pt x="1072907" y="808577"/>
                </a:lnTo>
                <a:lnTo>
                  <a:pt x="1081629" y="812282"/>
                </a:lnTo>
                <a:lnTo>
                  <a:pt x="1090352" y="815988"/>
                </a:lnTo>
                <a:lnTo>
                  <a:pt x="1099074" y="820222"/>
                </a:lnTo>
                <a:lnTo>
                  <a:pt x="1107532" y="824457"/>
                </a:lnTo>
                <a:lnTo>
                  <a:pt x="1115991" y="828956"/>
                </a:lnTo>
                <a:lnTo>
                  <a:pt x="1124449" y="833721"/>
                </a:lnTo>
                <a:lnTo>
                  <a:pt x="1132643" y="838485"/>
                </a:lnTo>
                <a:lnTo>
                  <a:pt x="1140572" y="843778"/>
                </a:lnTo>
                <a:lnTo>
                  <a:pt x="1148766" y="848807"/>
                </a:lnTo>
                <a:lnTo>
                  <a:pt x="1156696" y="854100"/>
                </a:lnTo>
                <a:lnTo>
                  <a:pt x="1164625" y="859658"/>
                </a:lnTo>
                <a:lnTo>
                  <a:pt x="959514" y="1065307"/>
                </a:lnTo>
                <a:lnTo>
                  <a:pt x="956342" y="1068483"/>
                </a:lnTo>
                <a:lnTo>
                  <a:pt x="953699" y="1071394"/>
                </a:lnTo>
                <a:lnTo>
                  <a:pt x="951320" y="1074570"/>
                </a:lnTo>
                <a:lnTo>
                  <a:pt x="948941" y="1078011"/>
                </a:lnTo>
                <a:lnTo>
                  <a:pt x="946826" y="1081452"/>
                </a:lnTo>
                <a:lnTo>
                  <a:pt x="944712" y="1084628"/>
                </a:lnTo>
                <a:lnTo>
                  <a:pt x="943126" y="1088333"/>
                </a:lnTo>
                <a:lnTo>
                  <a:pt x="941804" y="1092039"/>
                </a:lnTo>
                <a:lnTo>
                  <a:pt x="940218" y="1095744"/>
                </a:lnTo>
                <a:lnTo>
                  <a:pt x="938897" y="1099185"/>
                </a:lnTo>
                <a:lnTo>
                  <a:pt x="938104" y="1103155"/>
                </a:lnTo>
                <a:lnTo>
                  <a:pt x="937311" y="1106860"/>
                </a:lnTo>
                <a:lnTo>
                  <a:pt x="936518" y="1110830"/>
                </a:lnTo>
                <a:lnTo>
                  <a:pt x="935989" y="1114536"/>
                </a:lnTo>
                <a:lnTo>
                  <a:pt x="935725" y="1118506"/>
                </a:lnTo>
                <a:lnTo>
                  <a:pt x="935725" y="1122211"/>
                </a:lnTo>
                <a:lnTo>
                  <a:pt x="935725" y="1126181"/>
                </a:lnTo>
                <a:lnTo>
                  <a:pt x="935989" y="1130151"/>
                </a:lnTo>
                <a:lnTo>
                  <a:pt x="936518" y="1133857"/>
                </a:lnTo>
                <a:lnTo>
                  <a:pt x="937311" y="1137827"/>
                </a:lnTo>
                <a:lnTo>
                  <a:pt x="938104" y="1141532"/>
                </a:lnTo>
                <a:lnTo>
                  <a:pt x="938897" y="1145502"/>
                </a:lnTo>
                <a:lnTo>
                  <a:pt x="940218" y="1148943"/>
                </a:lnTo>
                <a:lnTo>
                  <a:pt x="941804" y="1152648"/>
                </a:lnTo>
                <a:lnTo>
                  <a:pt x="943126" y="1156354"/>
                </a:lnTo>
                <a:lnTo>
                  <a:pt x="944712" y="1160059"/>
                </a:lnTo>
                <a:lnTo>
                  <a:pt x="946826" y="1163235"/>
                </a:lnTo>
                <a:lnTo>
                  <a:pt x="948941" y="1166676"/>
                </a:lnTo>
                <a:lnTo>
                  <a:pt x="951320" y="1170116"/>
                </a:lnTo>
                <a:lnTo>
                  <a:pt x="953699" y="1173292"/>
                </a:lnTo>
                <a:lnTo>
                  <a:pt x="956342" y="1176204"/>
                </a:lnTo>
                <a:lnTo>
                  <a:pt x="959514" y="1179380"/>
                </a:lnTo>
                <a:lnTo>
                  <a:pt x="962157" y="1182291"/>
                </a:lnTo>
                <a:lnTo>
                  <a:pt x="965329" y="1184673"/>
                </a:lnTo>
                <a:lnTo>
                  <a:pt x="968501" y="1187320"/>
                </a:lnTo>
                <a:lnTo>
                  <a:pt x="971408" y="1189437"/>
                </a:lnTo>
                <a:lnTo>
                  <a:pt x="974844" y="1191819"/>
                </a:lnTo>
                <a:lnTo>
                  <a:pt x="978280" y="1193407"/>
                </a:lnTo>
                <a:lnTo>
                  <a:pt x="981981" y="1195260"/>
                </a:lnTo>
                <a:lnTo>
                  <a:pt x="985417" y="1196848"/>
                </a:lnTo>
                <a:lnTo>
                  <a:pt x="989117" y="1198171"/>
                </a:lnTo>
                <a:lnTo>
                  <a:pt x="992818" y="1199495"/>
                </a:lnTo>
                <a:lnTo>
                  <a:pt x="996518" y="1200553"/>
                </a:lnTo>
                <a:lnTo>
                  <a:pt x="1000483" y="1201612"/>
                </a:lnTo>
                <a:lnTo>
                  <a:pt x="1004184" y="1202141"/>
                </a:lnTo>
                <a:lnTo>
                  <a:pt x="1008148" y="1202671"/>
                </a:lnTo>
                <a:lnTo>
                  <a:pt x="1012113" y="1202935"/>
                </a:lnTo>
                <a:lnTo>
                  <a:pt x="1016342" y="1202935"/>
                </a:lnTo>
                <a:lnTo>
                  <a:pt x="1020307" y="1202935"/>
                </a:lnTo>
                <a:lnTo>
                  <a:pt x="1024272" y="1202671"/>
                </a:lnTo>
                <a:lnTo>
                  <a:pt x="1028237" y="1202141"/>
                </a:lnTo>
                <a:lnTo>
                  <a:pt x="1032201" y="1201612"/>
                </a:lnTo>
                <a:lnTo>
                  <a:pt x="1035902" y="1200553"/>
                </a:lnTo>
                <a:lnTo>
                  <a:pt x="1039602" y="1199495"/>
                </a:lnTo>
                <a:lnTo>
                  <a:pt x="1043303" y="1198171"/>
                </a:lnTo>
                <a:lnTo>
                  <a:pt x="1047003" y="1196848"/>
                </a:lnTo>
                <a:lnTo>
                  <a:pt x="1050704" y="1195260"/>
                </a:lnTo>
                <a:lnTo>
                  <a:pt x="1054140" y="1193407"/>
                </a:lnTo>
                <a:lnTo>
                  <a:pt x="1057576" y="1191819"/>
                </a:lnTo>
                <a:lnTo>
                  <a:pt x="1061012" y="1189437"/>
                </a:lnTo>
                <a:lnTo>
                  <a:pt x="1064184" y="1187320"/>
                </a:lnTo>
                <a:lnTo>
                  <a:pt x="1067092" y="1184673"/>
                </a:lnTo>
                <a:lnTo>
                  <a:pt x="1070263" y="1182291"/>
                </a:lnTo>
                <a:lnTo>
                  <a:pt x="1073435" y="1179380"/>
                </a:lnTo>
                <a:lnTo>
                  <a:pt x="1277490" y="974790"/>
                </a:lnTo>
                <a:lnTo>
                  <a:pt x="1282776" y="982730"/>
                </a:lnTo>
                <a:lnTo>
                  <a:pt x="1288327" y="990670"/>
                </a:lnTo>
                <a:lnTo>
                  <a:pt x="1293349" y="998610"/>
                </a:lnTo>
                <a:lnTo>
                  <a:pt x="1298106" y="1007080"/>
                </a:lnTo>
                <a:lnTo>
                  <a:pt x="1302864" y="1015284"/>
                </a:lnTo>
                <a:lnTo>
                  <a:pt x="1307358" y="1024018"/>
                </a:lnTo>
                <a:lnTo>
                  <a:pt x="1311851" y="1032488"/>
                </a:lnTo>
                <a:lnTo>
                  <a:pt x="1316080" y="1041222"/>
                </a:lnTo>
                <a:lnTo>
                  <a:pt x="1320309" y="1049956"/>
                </a:lnTo>
                <a:lnTo>
                  <a:pt x="1323745" y="1058955"/>
                </a:lnTo>
                <a:lnTo>
                  <a:pt x="1327710" y="1067954"/>
                </a:lnTo>
                <a:lnTo>
                  <a:pt x="1331146" y="1077217"/>
                </a:lnTo>
                <a:lnTo>
                  <a:pt x="1334582" y="1086216"/>
                </a:lnTo>
                <a:lnTo>
                  <a:pt x="1337490" y="1095744"/>
                </a:lnTo>
                <a:lnTo>
                  <a:pt x="1340662" y="1105007"/>
                </a:lnTo>
                <a:lnTo>
                  <a:pt x="1343569" y="1114536"/>
                </a:lnTo>
                <a:lnTo>
                  <a:pt x="1345948" y="1124328"/>
                </a:lnTo>
                <a:lnTo>
                  <a:pt x="1348327" y="1134386"/>
                </a:lnTo>
                <a:lnTo>
                  <a:pt x="1350442" y="1144179"/>
                </a:lnTo>
                <a:lnTo>
                  <a:pt x="1352556" y="1153971"/>
                </a:lnTo>
                <a:lnTo>
                  <a:pt x="1354142" y="1164029"/>
                </a:lnTo>
                <a:lnTo>
                  <a:pt x="1355464" y="1173822"/>
                </a:lnTo>
                <a:lnTo>
                  <a:pt x="1356785" y="1183350"/>
                </a:lnTo>
                <a:lnTo>
                  <a:pt x="1357578" y="1193143"/>
                </a:lnTo>
                <a:lnTo>
                  <a:pt x="1358371" y="1202935"/>
                </a:lnTo>
                <a:lnTo>
                  <a:pt x="1358900" y="1212464"/>
                </a:lnTo>
                <a:lnTo>
                  <a:pt x="1358900" y="1221992"/>
                </a:lnTo>
                <a:lnTo>
                  <a:pt x="1358900" y="1231520"/>
                </a:lnTo>
                <a:lnTo>
                  <a:pt x="1358900" y="1241048"/>
                </a:lnTo>
                <a:lnTo>
                  <a:pt x="1358371" y="1250576"/>
                </a:lnTo>
                <a:lnTo>
                  <a:pt x="1357843" y="1260104"/>
                </a:lnTo>
                <a:lnTo>
                  <a:pt x="1357050" y="1269368"/>
                </a:lnTo>
                <a:lnTo>
                  <a:pt x="1355728" y="1278631"/>
                </a:lnTo>
                <a:lnTo>
                  <a:pt x="1354406" y="1287895"/>
                </a:lnTo>
                <a:lnTo>
                  <a:pt x="1353085" y="1296893"/>
                </a:lnTo>
                <a:lnTo>
                  <a:pt x="1350970" y="1306157"/>
                </a:lnTo>
                <a:lnTo>
                  <a:pt x="1349120" y="1315156"/>
                </a:lnTo>
                <a:lnTo>
                  <a:pt x="1346741" y="1324154"/>
                </a:lnTo>
                <a:lnTo>
                  <a:pt x="1344627" y="1332889"/>
                </a:lnTo>
                <a:lnTo>
                  <a:pt x="1341983" y="1341358"/>
                </a:lnTo>
                <a:lnTo>
                  <a:pt x="1339076" y="1350092"/>
                </a:lnTo>
                <a:lnTo>
                  <a:pt x="1336168" y="1358826"/>
                </a:lnTo>
                <a:lnTo>
                  <a:pt x="1332732" y="1367296"/>
                </a:lnTo>
                <a:lnTo>
                  <a:pt x="1329560" y="1375500"/>
                </a:lnTo>
                <a:lnTo>
                  <a:pt x="1325860" y="1383970"/>
                </a:lnTo>
                <a:lnTo>
                  <a:pt x="1321895" y="1391910"/>
                </a:lnTo>
                <a:lnTo>
                  <a:pt x="1317930" y="1399850"/>
                </a:lnTo>
                <a:lnTo>
                  <a:pt x="1313701" y="1407790"/>
                </a:lnTo>
                <a:lnTo>
                  <a:pt x="1309208" y="1415730"/>
                </a:lnTo>
                <a:lnTo>
                  <a:pt x="1304450" y="1423406"/>
                </a:lnTo>
                <a:lnTo>
                  <a:pt x="1299428" y="1431081"/>
                </a:lnTo>
                <a:lnTo>
                  <a:pt x="1294406" y="1438492"/>
                </a:lnTo>
                <a:lnTo>
                  <a:pt x="1289384" y="1445638"/>
                </a:lnTo>
                <a:lnTo>
                  <a:pt x="1283833" y="1453049"/>
                </a:lnTo>
                <a:lnTo>
                  <a:pt x="1278018" y="1459930"/>
                </a:lnTo>
                <a:lnTo>
                  <a:pt x="1272203" y="1466812"/>
                </a:lnTo>
                <a:lnTo>
                  <a:pt x="1266388" y="1473428"/>
                </a:lnTo>
                <a:lnTo>
                  <a:pt x="1260044" y="1480045"/>
                </a:lnTo>
                <a:lnTo>
                  <a:pt x="1253701" y="1486397"/>
                </a:lnTo>
                <a:lnTo>
                  <a:pt x="1247093" y="1492749"/>
                </a:lnTo>
                <a:lnTo>
                  <a:pt x="1240221" y="1498837"/>
                </a:lnTo>
                <a:lnTo>
                  <a:pt x="1233613" y="1504659"/>
                </a:lnTo>
                <a:lnTo>
                  <a:pt x="1226212" y="1510218"/>
                </a:lnTo>
                <a:lnTo>
                  <a:pt x="1218811" y="1516040"/>
                </a:lnTo>
                <a:lnTo>
                  <a:pt x="1211674" y="1521334"/>
                </a:lnTo>
                <a:lnTo>
                  <a:pt x="1203745" y="1526362"/>
                </a:lnTo>
                <a:lnTo>
                  <a:pt x="1195815" y="1531391"/>
                </a:lnTo>
                <a:lnTo>
                  <a:pt x="1187885" y="1536155"/>
                </a:lnTo>
                <a:lnTo>
                  <a:pt x="1179691" y="1540655"/>
                </a:lnTo>
                <a:lnTo>
                  <a:pt x="1171233" y="1545154"/>
                </a:lnTo>
                <a:lnTo>
                  <a:pt x="1162775" y="1549389"/>
                </a:lnTo>
                <a:lnTo>
                  <a:pt x="1154053" y="1553359"/>
                </a:lnTo>
                <a:lnTo>
                  <a:pt x="1145066" y="1557064"/>
                </a:lnTo>
                <a:lnTo>
                  <a:pt x="1136079" y="1560240"/>
                </a:lnTo>
                <a:lnTo>
                  <a:pt x="1127092" y="1563681"/>
                </a:lnTo>
                <a:lnTo>
                  <a:pt x="1117577" y="1566592"/>
                </a:lnTo>
                <a:lnTo>
                  <a:pt x="1108325" y="1569239"/>
                </a:lnTo>
                <a:lnTo>
                  <a:pt x="1098546" y="1571886"/>
                </a:lnTo>
                <a:lnTo>
                  <a:pt x="1089030" y="1574003"/>
                </a:lnTo>
                <a:lnTo>
                  <a:pt x="1078986" y="1576385"/>
                </a:lnTo>
                <a:lnTo>
                  <a:pt x="1068942" y="1577973"/>
                </a:lnTo>
                <a:lnTo>
                  <a:pt x="1058633" y="1579296"/>
                </a:lnTo>
                <a:lnTo>
                  <a:pt x="1048589" y="1580620"/>
                </a:lnTo>
                <a:lnTo>
                  <a:pt x="1038545" y="1581678"/>
                </a:lnTo>
                <a:lnTo>
                  <a:pt x="1028501" y="1582208"/>
                </a:lnTo>
                <a:lnTo>
                  <a:pt x="1017928" y="1582472"/>
                </a:lnTo>
                <a:lnTo>
                  <a:pt x="1007884" y="1582737"/>
                </a:lnTo>
                <a:lnTo>
                  <a:pt x="997840" y="1582472"/>
                </a:lnTo>
                <a:lnTo>
                  <a:pt x="987796" y="1582208"/>
                </a:lnTo>
                <a:lnTo>
                  <a:pt x="977752" y="1581414"/>
                </a:lnTo>
                <a:lnTo>
                  <a:pt x="967443" y="1580620"/>
                </a:lnTo>
                <a:lnTo>
                  <a:pt x="957399" y="1579032"/>
                </a:lnTo>
                <a:lnTo>
                  <a:pt x="947355" y="1577708"/>
                </a:lnTo>
                <a:lnTo>
                  <a:pt x="937575" y="1576120"/>
                </a:lnTo>
                <a:lnTo>
                  <a:pt x="927531" y="1574003"/>
                </a:lnTo>
                <a:lnTo>
                  <a:pt x="917487" y="1571886"/>
                </a:lnTo>
                <a:lnTo>
                  <a:pt x="907443" y="1569239"/>
                </a:lnTo>
                <a:lnTo>
                  <a:pt x="897663" y="1566857"/>
                </a:lnTo>
                <a:lnTo>
                  <a:pt x="887883" y="1563681"/>
                </a:lnTo>
                <a:lnTo>
                  <a:pt x="878103" y="1560505"/>
                </a:lnTo>
                <a:lnTo>
                  <a:pt x="868324" y="1557064"/>
                </a:lnTo>
                <a:lnTo>
                  <a:pt x="858808" y="1553359"/>
                </a:lnTo>
                <a:lnTo>
                  <a:pt x="849028" y="1549389"/>
                </a:lnTo>
                <a:lnTo>
                  <a:pt x="839513" y="1545419"/>
                </a:lnTo>
                <a:lnTo>
                  <a:pt x="829997" y="1540919"/>
                </a:lnTo>
                <a:lnTo>
                  <a:pt x="820746" y="1536420"/>
                </a:lnTo>
                <a:lnTo>
                  <a:pt x="811495" y="1531656"/>
                </a:lnTo>
                <a:lnTo>
                  <a:pt x="802508" y="1526627"/>
                </a:lnTo>
                <a:lnTo>
                  <a:pt x="793257" y="1521334"/>
                </a:lnTo>
                <a:lnTo>
                  <a:pt x="784535" y="1515776"/>
                </a:lnTo>
                <a:lnTo>
                  <a:pt x="775548" y="1509953"/>
                </a:lnTo>
                <a:lnTo>
                  <a:pt x="766825" y="1504130"/>
                </a:lnTo>
                <a:lnTo>
                  <a:pt x="758367" y="1498307"/>
                </a:lnTo>
                <a:lnTo>
                  <a:pt x="749909" y="1491691"/>
                </a:lnTo>
                <a:lnTo>
                  <a:pt x="741451" y="1485339"/>
                </a:lnTo>
                <a:lnTo>
                  <a:pt x="733257" y="1478457"/>
                </a:lnTo>
                <a:lnTo>
                  <a:pt x="725063" y="1471840"/>
                </a:lnTo>
                <a:lnTo>
                  <a:pt x="717398" y="1464694"/>
                </a:lnTo>
                <a:lnTo>
                  <a:pt x="709468" y="1457548"/>
                </a:lnTo>
                <a:lnTo>
                  <a:pt x="701803" y="1450137"/>
                </a:lnTo>
                <a:lnTo>
                  <a:pt x="694402" y="1442197"/>
                </a:lnTo>
                <a:lnTo>
                  <a:pt x="687001" y="1434787"/>
                </a:lnTo>
                <a:lnTo>
                  <a:pt x="679864" y="1426582"/>
                </a:lnTo>
                <a:lnTo>
                  <a:pt x="672992" y="1418377"/>
                </a:lnTo>
                <a:lnTo>
                  <a:pt x="666120" y="1410172"/>
                </a:lnTo>
                <a:lnTo>
                  <a:pt x="659512" y="1401967"/>
                </a:lnTo>
                <a:lnTo>
                  <a:pt x="652904" y="1393233"/>
                </a:lnTo>
                <a:lnTo>
                  <a:pt x="646824" y="1384499"/>
                </a:lnTo>
                <a:lnTo>
                  <a:pt x="641009" y="1375500"/>
                </a:lnTo>
                <a:lnTo>
                  <a:pt x="635194" y="1366502"/>
                </a:lnTo>
                <a:lnTo>
                  <a:pt x="629379" y="1357238"/>
                </a:lnTo>
                <a:lnTo>
                  <a:pt x="623829" y="1347975"/>
                </a:lnTo>
                <a:lnTo>
                  <a:pt x="618807" y="1338447"/>
                </a:lnTo>
                <a:lnTo>
                  <a:pt x="613784" y="1328918"/>
                </a:lnTo>
                <a:lnTo>
                  <a:pt x="609027" y="1319126"/>
                </a:lnTo>
                <a:lnTo>
                  <a:pt x="604533" y="1309068"/>
                </a:lnTo>
                <a:lnTo>
                  <a:pt x="600040" y="1299275"/>
                </a:lnTo>
                <a:lnTo>
                  <a:pt x="595811" y="1289218"/>
                </a:lnTo>
                <a:lnTo>
                  <a:pt x="592110" y="1278896"/>
                </a:lnTo>
                <a:lnTo>
                  <a:pt x="588410" y="1268309"/>
                </a:lnTo>
                <a:lnTo>
                  <a:pt x="585238" y="1257987"/>
                </a:lnTo>
                <a:lnTo>
                  <a:pt x="581802" y="1247665"/>
                </a:lnTo>
                <a:lnTo>
                  <a:pt x="578894" y="1237078"/>
                </a:lnTo>
                <a:lnTo>
                  <a:pt x="576515" y="1225962"/>
                </a:lnTo>
                <a:lnTo>
                  <a:pt x="573872" y="1215375"/>
                </a:lnTo>
                <a:lnTo>
                  <a:pt x="572022" y="1204523"/>
                </a:lnTo>
                <a:lnTo>
                  <a:pt x="570172" y="1193937"/>
                </a:lnTo>
                <a:lnTo>
                  <a:pt x="568586" y="1183615"/>
                </a:lnTo>
                <a:lnTo>
                  <a:pt x="567529" y="1173028"/>
                </a:lnTo>
                <a:lnTo>
                  <a:pt x="566736" y="1162441"/>
                </a:lnTo>
                <a:lnTo>
                  <a:pt x="565678" y="1152119"/>
                </a:lnTo>
                <a:lnTo>
                  <a:pt x="565414" y="1141797"/>
                </a:lnTo>
                <a:lnTo>
                  <a:pt x="565150" y="1131210"/>
                </a:lnTo>
                <a:lnTo>
                  <a:pt x="565414" y="1121152"/>
                </a:lnTo>
                <a:lnTo>
                  <a:pt x="565678" y="1110830"/>
                </a:lnTo>
                <a:lnTo>
                  <a:pt x="566471" y="1100773"/>
                </a:lnTo>
                <a:lnTo>
                  <a:pt x="567529" y="1090980"/>
                </a:lnTo>
                <a:lnTo>
                  <a:pt x="568586" y="1080923"/>
                </a:lnTo>
                <a:lnTo>
                  <a:pt x="569907" y="1071130"/>
                </a:lnTo>
                <a:lnTo>
                  <a:pt x="571493" y="1061337"/>
                </a:lnTo>
                <a:lnTo>
                  <a:pt x="573344" y="1051809"/>
                </a:lnTo>
                <a:lnTo>
                  <a:pt x="575723" y="1042281"/>
                </a:lnTo>
                <a:lnTo>
                  <a:pt x="577837" y="1033017"/>
                </a:lnTo>
                <a:lnTo>
                  <a:pt x="580480" y="1023754"/>
                </a:lnTo>
                <a:lnTo>
                  <a:pt x="583123" y="1014755"/>
                </a:lnTo>
                <a:lnTo>
                  <a:pt x="586295" y="1005756"/>
                </a:lnTo>
                <a:lnTo>
                  <a:pt x="589467" y="996757"/>
                </a:lnTo>
                <a:lnTo>
                  <a:pt x="592903" y="988023"/>
                </a:lnTo>
                <a:lnTo>
                  <a:pt x="596604" y="979289"/>
                </a:lnTo>
                <a:lnTo>
                  <a:pt x="600568" y="970820"/>
                </a:lnTo>
                <a:lnTo>
                  <a:pt x="604533" y="962615"/>
                </a:lnTo>
                <a:lnTo>
                  <a:pt x="609027" y="954410"/>
                </a:lnTo>
                <a:lnTo>
                  <a:pt x="613520" y="946205"/>
                </a:lnTo>
                <a:lnTo>
                  <a:pt x="618278" y="938001"/>
                </a:lnTo>
                <a:lnTo>
                  <a:pt x="623036" y="930590"/>
                </a:lnTo>
                <a:lnTo>
                  <a:pt x="628322" y="922650"/>
                </a:lnTo>
                <a:lnTo>
                  <a:pt x="633344" y="915239"/>
                </a:lnTo>
                <a:lnTo>
                  <a:pt x="638895" y="908093"/>
                </a:lnTo>
                <a:lnTo>
                  <a:pt x="644710" y="900947"/>
                </a:lnTo>
                <a:lnTo>
                  <a:pt x="650525" y="894065"/>
                </a:lnTo>
                <a:lnTo>
                  <a:pt x="656340" y="887184"/>
                </a:lnTo>
                <a:lnTo>
                  <a:pt x="662683" y="880567"/>
                </a:lnTo>
                <a:lnTo>
                  <a:pt x="669027" y="873950"/>
                </a:lnTo>
                <a:lnTo>
                  <a:pt x="675371" y="867863"/>
                </a:lnTo>
                <a:lnTo>
                  <a:pt x="682243" y="861511"/>
                </a:lnTo>
                <a:lnTo>
                  <a:pt x="688851" y="855688"/>
                </a:lnTo>
                <a:lnTo>
                  <a:pt x="695988" y="850130"/>
                </a:lnTo>
                <a:lnTo>
                  <a:pt x="703124" y="844572"/>
                </a:lnTo>
                <a:lnTo>
                  <a:pt x="710525" y="839279"/>
                </a:lnTo>
                <a:lnTo>
                  <a:pt x="718190" y="833985"/>
                </a:lnTo>
                <a:lnTo>
                  <a:pt x="725591" y="828956"/>
                </a:lnTo>
                <a:lnTo>
                  <a:pt x="733521" y="824192"/>
                </a:lnTo>
                <a:lnTo>
                  <a:pt x="741451" y="819693"/>
                </a:lnTo>
                <a:lnTo>
                  <a:pt x="749644" y="815458"/>
                </a:lnTo>
                <a:lnTo>
                  <a:pt x="757574" y="811224"/>
                </a:lnTo>
                <a:lnTo>
                  <a:pt x="765768" y="807518"/>
                </a:lnTo>
                <a:lnTo>
                  <a:pt x="774226" y="803813"/>
                </a:lnTo>
                <a:lnTo>
                  <a:pt x="782949" y="800372"/>
                </a:lnTo>
                <a:lnTo>
                  <a:pt x="791671" y="796931"/>
                </a:lnTo>
                <a:lnTo>
                  <a:pt x="800394" y="794285"/>
                </a:lnTo>
                <a:lnTo>
                  <a:pt x="809381" y="791373"/>
                </a:lnTo>
                <a:lnTo>
                  <a:pt x="818632" y="788991"/>
                </a:lnTo>
                <a:lnTo>
                  <a:pt x="827883" y="786345"/>
                </a:lnTo>
                <a:lnTo>
                  <a:pt x="837134" y="784492"/>
                </a:lnTo>
                <a:lnTo>
                  <a:pt x="846650" y="782375"/>
                </a:lnTo>
                <a:lnTo>
                  <a:pt x="856165" y="780787"/>
                </a:lnTo>
                <a:lnTo>
                  <a:pt x="865680" y="779198"/>
                </a:lnTo>
                <a:lnTo>
                  <a:pt x="875460" y="778140"/>
                </a:lnTo>
                <a:lnTo>
                  <a:pt x="885240" y="777346"/>
                </a:lnTo>
                <a:lnTo>
                  <a:pt x="894756" y="776816"/>
                </a:lnTo>
                <a:lnTo>
                  <a:pt x="904800" y="776287"/>
                </a:lnTo>
                <a:close/>
                <a:moveTo>
                  <a:pt x="797783" y="304800"/>
                </a:moveTo>
                <a:lnTo>
                  <a:pt x="819466" y="304800"/>
                </a:lnTo>
                <a:lnTo>
                  <a:pt x="840885" y="305594"/>
                </a:lnTo>
                <a:lnTo>
                  <a:pt x="862304" y="306652"/>
                </a:lnTo>
                <a:lnTo>
                  <a:pt x="883722" y="307975"/>
                </a:lnTo>
                <a:lnTo>
                  <a:pt x="904877" y="310356"/>
                </a:lnTo>
                <a:lnTo>
                  <a:pt x="925767" y="312738"/>
                </a:lnTo>
                <a:lnTo>
                  <a:pt x="946921" y="315913"/>
                </a:lnTo>
                <a:lnTo>
                  <a:pt x="968075" y="319617"/>
                </a:lnTo>
                <a:lnTo>
                  <a:pt x="988701" y="323586"/>
                </a:lnTo>
                <a:lnTo>
                  <a:pt x="1009591" y="328083"/>
                </a:lnTo>
                <a:lnTo>
                  <a:pt x="1029952" y="333111"/>
                </a:lnTo>
                <a:lnTo>
                  <a:pt x="1050577" y="338402"/>
                </a:lnTo>
                <a:lnTo>
                  <a:pt x="1070674" y="344223"/>
                </a:lnTo>
                <a:lnTo>
                  <a:pt x="1090770" y="350838"/>
                </a:lnTo>
                <a:lnTo>
                  <a:pt x="1110603" y="357188"/>
                </a:lnTo>
                <a:lnTo>
                  <a:pt x="1130170" y="364331"/>
                </a:lnTo>
                <a:lnTo>
                  <a:pt x="1149474" y="371740"/>
                </a:lnTo>
                <a:lnTo>
                  <a:pt x="1168513" y="379677"/>
                </a:lnTo>
                <a:lnTo>
                  <a:pt x="1187816" y="387879"/>
                </a:lnTo>
                <a:lnTo>
                  <a:pt x="1206855" y="396611"/>
                </a:lnTo>
                <a:lnTo>
                  <a:pt x="1225629" y="405606"/>
                </a:lnTo>
                <a:lnTo>
                  <a:pt x="1244139" y="415131"/>
                </a:lnTo>
                <a:lnTo>
                  <a:pt x="1262649" y="424656"/>
                </a:lnTo>
                <a:lnTo>
                  <a:pt x="1280895" y="434975"/>
                </a:lnTo>
                <a:lnTo>
                  <a:pt x="1298876" y="445294"/>
                </a:lnTo>
                <a:lnTo>
                  <a:pt x="1316593" y="456406"/>
                </a:lnTo>
                <a:lnTo>
                  <a:pt x="1334310" y="467519"/>
                </a:lnTo>
                <a:lnTo>
                  <a:pt x="1351762" y="479161"/>
                </a:lnTo>
                <a:lnTo>
                  <a:pt x="1368686" y="491067"/>
                </a:lnTo>
                <a:lnTo>
                  <a:pt x="1385609" y="503502"/>
                </a:lnTo>
                <a:lnTo>
                  <a:pt x="1404648" y="517790"/>
                </a:lnTo>
                <a:lnTo>
                  <a:pt x="1423158" y="532871"/>
                </a:lnTo>
                <a:lnTo>
                  <a:pt x="1441404" y="548217"/>
                </a:lnTo>
                <a:lnTo>
                  <a:pt x="1459385" y="563563"/>
                </a:lnTo>
                <a:lnTo>
                  <a:pt x="1273491" y="749565"/>
                </a:lnTo>
                <a:lnTo>
                  <a:pt x="1260270" y="738717"/>
                </a:lnTo>
                <a:lnTo>
                  <a:pt x="1253394" y="733161"/>
                </a:lnTo>
                <a:lnTo>
                  <a:pt x="1246519" y="728134"/>
                </a:lnTo>
                <a:lnTo>
                  <a:pt x="1235149" y="720196"/>
                </a:lnTo>
                <a:lnTo>
                  <a:pt x="1224043" y="712259"/>
                </a:lnTo>
                <a:lnTo>
                  <a:pt x="1212408" y="704850"/>
                </a:lnTo>
                <a:lnTo>
                  <a:pt x="1200773" y="697706"/>
                </a:lnTo>
                <a:lnTo>
                  <a:pt x="1188874" y="690298"/>
                </a:lnTo>
                <a:lnTo>
                  <a:pt x="1176710" y="683684"/>
                </a:lnTo>
                <a:lnTo>
                  <a:pt x="1164811" y="677069"/>
                </a:lnTo>
                <a:lnTo>
                  <a:pt x="1152647" y="670719"/>
                </a:lnTo>
                <a:lnTo>
                  <a:pt x="1140219" y="664634"/>
                </a:lnTo>
                <a:lnTo>
                  <a:pt x="1128055" y="658813"/>
                </a:lnTo>
                <a:lnTo>
                  <a:pt x="1115362" y="653521"/>
                </a:lnTo>
                <a:lnTo>
                  <a:pt x="1102670" y="648229"/>
                </a:lnTo>
                <a:lnTo>
                  <a:pt x="1089713" y="643202"/>
                </a:lnTo>
                <a:lnTo>
                  <a:pt x="1076756" y="638704"/>
                </a:lnTo>
                <a:lnTo>
                  <a:pt x="1064063" y="634206"/>
                </a:lnTo>
                <a:lnTo>
                  <a:pt x="1051106" y="629973"/>
                </a:lnTo>
                <a:lnTo>
                  <a:pt x="1037885" y="626004"/>
                </a:lnTo>
                <a:lnTo>
                  <a:pt x="1024399" y="622565"/>
                </a:lnTo>
                <a:lnTo>
                  <a:pt x="1010913" y="619390"/>
                </a:lnTo>
                <a:lnTo>
                  <a:pt x="997427" y="616479"/>
                </a:lnTo>
                <a:lnTo>
                  <a:pt x="983941" y="613569"/>
                </a:lnTo>
                <a:lnTo>
                  <a:pt x="970191" y="611452"/>
                </a:lnTo>
                <a:lnTo>
                  <a:pt x="956705" y="609336"/>
                </a:lnTo>
                <a:lnTo>
                  <a:pt x="942954" y="607748"/>
                </a:lnTo>
                <a:lnTo>
                  <a:pt x="928940" y="606425"/>
                </a:lnTo>
                <a:lnTo>
                  <a:pt x="915189" y="605102"/>
                </a:lnTo>
                <a:lnTo>
                  <a:pt x="901439" y="604573"/>
                </a:lnTo>
                <a:lnTo>
                  <a:pt x="887424" y="604044"/>
                </a:lnTo>
                <a:lnTo>
                  <a:pt x="873410" y="604044"/>
                </a:lnTo>
                <a:lnTo>
                  <a:pt x="859395" y="604573"/>
                </a:lnTo>
                <a:lnTo>
                  <a:pt x="845380" y="605102"/>
                </a:lnTo>
                <a:lnTo>
                  <a:pt x="831365" y="606425"/>
                </a:lnTo>
                <a:lnTo>
                  <a:pt x="817351" y="607748"/>
                </a:lnTo>
                <a:lnTo>
                  <a:pt x="803071" y="609336"/>
                </a:lnTo>
                <a:lnTo>
                  <a:pt x="789057" y="611452"/>
                </a:lnTo>
                <a:lnTo>
                  <a:pt x="775306" y="613834"/>
                </a:lnTo>
                <a:lnTo>
                  <a:pt x="761820" y="616744"/>
                </a:lnTo>
                <a:lnTo>
                  <a:pt x="748599" y="619919"/>
                </a:lnTo>
                <a:lnTo>
                  <a:pt x="735377" y="623359"/>
                </a:lnTo>
                <a:lnTo>
                  <a:pt x="722156" y="627063"/>
                </a:lnTo>
                <a:lnTo>
                  <a:pt x="709199" y="631296"/>
                </a:lnTo>
                <a:lnTo>
                  <a:pt x="696506" y="635794"/>
                </a:lnTo>
                <a:lnTo>
                  <a:pt x="683814" y="640556"/>
                </a:lnTo>
                <a:lnTo>
                  <a:pt x="671650" y="645584"/>
                </a:lnTo>
                <a:lnTo>
                  <a:pt x="659486" y="650875"/>
                </a:lnTo>
                <a:lnTo>
                  <a:pt x="647323" y="656696"/>
                </a:lnTo>
                <a:lnTo>
                  <a:pt x="635952" y="662517"/>
                </a:lnTo>
                <a:lnTo>
                  <a:pt x="624053" y="668867"/>
                </a:lnTo>
                <a:lnTo>
                  <a:pt x="612682" y="675481"/>
                </a:lnTo>
                <a:lnTo>
                  <a:pt x="601312" y="682361"/>
                </a:lnTo>
                <a:lnTo>
                  <a:pt x="590206" y="689769"/>
                </a:lnTo>
                <a:lnTo>
                  <a:pt x="579100" y="697442"/>
                </a:lnTo>
                <a:lnTo>
                  <a:pt x="568523" y="705115"/>
                </a:lnTo>
                <a:lnTo>
                  <a:pt x="558210" y="713317"/>
                </a:lnTo>
                <a:lnTo>
                  <a:pt x="548162" y="721784"/>
                </a:lnTo>
                <a:lnTo>
                  <a:pt x="537849" y="730515"/>
                </a:lnTo>
                <a:lnTo>
                  <a:pt x="528329" y="739246"/>
                </a:lnTo>
                <a:lnTo>
                  <a:pt x="518810" y="748507"/>
                </a:lnTo>
                <a:lnTo>
                  <a:pt x="509555" y="758032"/>
                </a:lnTo>
                <a:lnTo>
                  <a:pt x="500564" y="767557"/>
                </a:lnTo>
                <a:lnTo>
                  <a:pt x="491838" y="777346"/>
                </a:lnTo>
                <a:lnTo>
                  <a:pt x="483641" y="787665"/>
                </a:lnTo>
                <a:lnTo>
                  <a:pt x="475444" y="798248"/>
                </a:lnTo>
                <a:lnTo>
                  <a:pt x="467246" y="808832"/>
                </a:lnTo>
                <a:lnTo>
                  <a:pt x="459578" y="819679"/>
                </a:lnTo>
                <a:lnTo>
                  <a:pt x="452174" y="831057"/>
                </a:lnTo>
                <a:lnTo>
                  <a:pt x="444770" y="842434"/>
                </a:lnTo>
                <a:lnTo>
                  <a:pt x="438159" y="854340"/>
                </a:lnTo>
                <a:lnTo>
                  <a:pt x="431284" y="866246"/>
                </a:lnTo>
                <a:lnTo>
                  <a:pt x="425202" y="878417"/>
                </a:lnTo>
                <a:lnTo>
                  <a:pt x="419120" y="890852"/>
                </a:lnTo>
                <a:lnTo>
                  <a:pt x="413303" y="903288"/>
                </a:lnTo>
                <a:lnTo>
                  <a:pt x="408014" y="915988"/>
                </a:lnTo>
                <a:lnTo>
                  <a:pt x="402990" y="928952"/>
                </a:lnTo>
                <a:lnTo>
                  <a:pt x="398495" y="941917"/>
                </a:lnTo>
                <a:lnTo>
                  <a:pt x="393999" y="955411"/>
                </a:lnTo>
                <a:lnTo>
                  <a:pt x="390033" y="968905"/>
                </a:lnTo>
                <a:lnTo>
                  <a:pt x="386331" y="982398"/>
                </a:lnTo>
                <a:lnTo>
                  <a:pt x="383158" y="996157"/>
                </a:lnTo>
                <a:lnTo>
                  <a:pt x="379985" y="1010180"/>
                </a:lnTo>
                <a:lnTo>
                  <a:pt x="377076" y="1024467"/>
                </a:lnTo>
                <a:lnTo>
                  <a:pt x="374961" y="1038755"/>
                </a:lnTo>
                <a:lnTo>
                  <a:pt x="372845" y="1053571"/>
                </a:lnTo>
                <a:lnTo>
                  <a:pt x="371523" y="1068388"/>
                </a:lnTo>
                <a:lnTo>
                  <a:pt x="370201" y="1083205"/>
                </a:lnTo>
                <a:lnTo>
                  <a:pt x="369672" y="1098021"/>
                </a:lnTo>
                <a:lnTo>
                  <a:pt x="368879" y="1113367"/>
                </a:lnTo>
                <a:lnTo>
                  <a:pt x="368879" y="1128448"/>
                </a:lnTo>
                <a:lnTo>
                  <a:pt x="369143" y="1143794"/>
                </a:lnTo>
                <a:lnTo>
                  <a:pt x="370201" y="1159140"/>
                </a:lnTo>
                <a:lnTo>
                  <a:pt x="371523" y="1174750"/>
                </a:lnTo>
                <a:lnTo>
                  <a:pt x="372845" y="1190096"/>
                </a:lnTo>
                <a:lnTo>
                  <a:pt x="374961" y="1205971"/>
                </a:lnTo>
                <a:lnTo>
                  <a:pt x="377340" y="1221582"/>
                </a:lnTo>
                <a:lnTo>
                  <a:pt x="380249" y="1237721"/>
                </a:lnTo>
                <a:lnTo>
                  <a:pt x="383687" y="1253332"/>
                </a:lnTo>
                <a:lnTo>
                  <a:pt x="387124" y="1269471"/>
                </a:lnTo>
                <a:lnTo>
                  <a:pt x="391355" y="1285346"/>
                </a:lnTo>
                <a:lnTo>
                  <a:pt x="395850" y="1300957"/>
                </a:lnTo>
                <a:lnTo>
                  <a:pt x="400875" y="1316567"/>
                </a:lnTo>
                <a:lnTo>
                  <a:pt x="406163" y="1331648"/>
                </a:lnTo>
                <a:lnTo>
                  <a:pt x="411716" y="1347259"/>
                </a:lnTo>
                <a:lnTo>
                  <a:pt x="417798" y="1362075"/>
                </a:lnTo>
                <a:lnTo>
                  <a:pt x="423880" y="1376892"/>
                </a:lnTo>
                <a:lnTo>
                  <a:pt x="430755" y="1391709"/>
                </a:lnTo>
                <a:lnTo>
                  <a:pt x="437630" y="1406261"/>
                </a:lnTo>
                <a:lnTo>
                  <a:pt x="445034" y="1420548"/>
                </a:lnTo>
                <a:lnTo>
                  <a:pt x="452967" y="1434571"/>
                </a:lnTo>
                <a:lnTo>
                  <a:pt x="460900" y="1448330"/>
                </a:lnTo>
                <a:lnTo>
                  <a:pt x="469097" y="1462088"/>
                </a:lnTo>
                <a:lnTo>
                  <a:pt x="477823" y="1475582"/>
                </a:lnTo>
                <a:lnTo>
                  <a:pt x="486814" y="1488811"/>
                </a:lnTo>
                <a:lnTo>
                  <a:pt x="496069" y="1502040"/>
                </a:lnTo>
                <a:lnTo>
                  <a:pt x="505589" y="1515005"/>
                </a:lnTo>
                <a:lnTo>
                  <a:pt x="515637" y="1527176"/>
                </a:lnTo>
                <a:lnTo>
                  <a:pt x="525685" y="1539611"/>
                </a:lnTo>
                <a:lnTo>
                  <a:pt x="535733" y="1551782"/>
                </a:lnTo>
                <a:lnTo>
                  <a:pt x="546311" y="1563423"/>
                </a:lnTo>
                <a:lnTo>
                  <a:pt x="557417" y="1575065"/>
                </a:lnTo>
                <a:lnTo>
                  <a:pt x="568523" y="1586442"/>
                </a:lnTo>
                <a:lnTo>
                  <a:pt x="579893" y="1597555"/>
                </a:lnTo>
                <a:lnTo>
                  <a:pt x="591264" y="1608138"/>
                </a:lnTo>
                <a:lnTo>
                  <a:pt x="603163" y="1618457"/>
                </a:lnTo>
                <a:lnTo>
                  <a:pt x="615062" y="1628776"/>
                </a:lnTo>
                <a:lnTo>
                  <a:pt x="627490" y="1638830"/>
                </a:lnTo>
                <a:lnTo>
                  <a:pt x="639919" y="1648355"/>
                </a:lnTo>
                <a:lnTo>
                  <a:pt x="652347" y="1657615"/>
                </a:lnTo>
                <a:lnTo>
                  <a:pt x="665304" y="1666611"/>
                </a:lnTo>
                <a:lnTo>
                  <a:pt x="678261" y="1675342"/>
                </a:lnTo>
                <a:lnTo>
                  <a:pt x="691482" y="1683544"/>
                </a:lnTo>
                <a:lnTo>
                  <a:pt x="704968" y="1691482"/>
                </a:lnTo>
                <a:lnTo>
                  <a:pt x="718454" y="1699155"/>
                </a:lnTo>
                <a:lnTo>
                  <a:pt x="731940" y="1706828"/>
                </a:lnTo>
                <a:lnTo>
                  <a:pt x="745690" y="1713707"/>
                </a:lnTo>
                <a:lnTo>
                  <a:pt x="759441" y="1720057"/>
                </a:lnTo>
                <a:lnTo>
                  <a:pt x="773455" y="1726671"/>
                </a:lnTo>
                <a:lnTo>
                  <a:pt x="787734" y="1732492"/>
                </a:lnTo>
                <a:lnTo>
                  <a:pt x="801749" y="1738313"/>
                </a:lnTo>
                <a:lnTo>
                  <a:pt x="816293" y="1743605"/>
                </a:lnTo>
                <a:lnTo>
                  <a:pt x="830836" y="1748632"/>
                </a:lnTo>
                <a:lnTo>
                  <a:pt x="845380" y="1753130"/>
                </a:lnTo>
                <a:lnTo>
                  <a:pt x="859924" y="1757363"/>
                </a:lnTo>
                <a:lnTo>
                  <a:pt x="874732" y="1761067"/>
                </a:lnTo>
                <a:lnTo>
                  <a:pt x="889275" y="1764771"/>
                </a:lnTo>
                <a:lnTo>
                  <a:pt x="904348" y="1767946"/>
                </a:lnTo>
                <a:lnTo>
                  <a:pt x="918891" y="1770328"/>
                </a:lnTo>
                <a:lnTo>
                  <a:pt x="933699" y="1772709"/>
                </a:lnTo>
                <a:lnTo>
                  <a:pt x="948507" y="1774561"/>
                </a:lnTo>
                <a:lnTo>
                  <a:pt x="963580" y="1776413"/>
                </a:lnTo>
                <a:lnTo>
                  <a:pt x="978388" y="1777471"/>
                </a:lnTo>
                <a:lnTo>
                  <a:pt x="993196" y="1778265"/>
                </a:lnTo>
                <a:lnTo>
                  <a:pt x="1008268" y="1778530"/>
                </a:lnTo>
                <a:lnTo>
                  <a:pt x="1023341" y="1778530"/>
                </a:lnTo>
                <a:lnTo>
                  <a:pt x="1038149" y="1778265"/>
                </a:lnTo>
                <a:lnTo>
                  <a:pt x="1052957" y="1777471"/>
                </a:lnTo>
                <a:lnTo>
                  <a:pt x="1067765" y="1776149"/>
                </a:lnTo>
                <a:lnTo>
                  <a:pt x="1083102" y="1774296"/>
                </a:lnTo>
                <a:lnTo>
                  <a:pt x="1097910" y="1772444"/>
                </a:lnTo>
                <a:lnTo>
                  <a:pt x="1112718" y="1769799"/>
                </a:lnTo>
                <a:lnTo>
                  <a:pt x="1127262" y="1767153"/>
                </a:lnTo>
                <a:lnTo>
                  <a:pt x="1142070" y="1763713"/>
                </a:lnTo>
                <a:lnTo>
                  <a:pt x="1156349" y="1760273"/>
                </a:lnTo>
                <a:lnTo>
                  <a:pt x="1170364" y="1756040"/>
                </a:lnTo>
                <a:lnTo>
                  <a:pt x="1184114" y="1751807"/>
                </a:lnTo>
                <a:lnTo>
                  <a:pt x="1197600" y="1747044"/>
                </a:lnTo>
                <a:lnTo>
                  <a:pt x="1210821" y="1742017"/>
                </a:lnTo>
                <a:lnTo>
                  <a:pt x="1224043" y="1736726"/>
                </a:lnTo>
                <a:lnTo>
                  <a:pt x="1236735" y="1731169"/>
                </a:lnTo>
                <a:lnTo>
                  <a:pt x="1249428" y="1725084"/>
                </a:lnTo>
                <a:lnTo>
                  <a:pt x="1261856" y="1718734"/>
                </a:lnTo>
                <a:lnTo>
                  <a:pt x="1274020" y="1712119"/>
                </a:lnTo>
                <a:lnTo>
                  <a:pt x="1285655" y="1704976"/>
                </a:lnTo>
                <a:lnTo>
                  <a:pt x="1297554" y="1697832"/>
                </a:lnTo>
                <a:lnTo>
                  <a:pt x="1308660" y="1690423"/>
                </a:lnTo>
                <a:lnTo>
                  <a:pt x="1320031" y="1682486"/>
                </a:lnTo>
                <a:lnTo>
                  <a:pt x="1330608" y="1674284"/>
                </a:lnTo>
                <a:lnTo>
                  <a:pt x="1340920" y="1666082"/>
                </a:lnTo>
                <a:lnTo>
                  <a:pt x="1350969" y="1657615"/>
                </a:lnTo>
                <a:lnTo>
                  <a:pt x="1361017" y="1648884"/>
                </a:lnTo>
                <a:lnTo>
                  <a:pt x="1370801" y="1639888"/>
                </a:lnTo>
                <a:lnTo>
                  <a:pt x="1380056" y="1630628"/>
                </a:lnTo>
                <a:lnTo>
                  <a:pt x="1389047" y="1621103"/>
                </a:lnTo>
                <a:lnTo>
                  <a:pt x="1398037" y="1611313"/>
                </a:lnTo>
                <a:lnTo>
                  <a:pt x="1406499" y="1601259"/>
                </a:lnTo>
                <a:lnTo>
                  <a:pt x="1414696" y="1590940"/>
                </a:lnTo>
                <a:lnTo>
                  <a:pt x="1422629" y="1580621"/>
                </a:lnTo>
                <a:lnTo>
                  <a:pt x="1430562" y="1570303"/>
                </a:lnTo>
                <a:lnTo>
                  <a:pt x="1437702" y="1559190"/>
                </a:lnTo>
                <a:lnTo>
                  <a:pt x="1445106" y="1548342"/>
                </a:lnTo>
                <a:lnTo>
                  <a:pt x="1451716" y="1536965"/>
                </a:lnTo>
                <a:lnTo>
                  <a:pt x="1458591" y="1525853"/>
                </a:lnTo>
                <a:lnTo>
                  <a:pt x="1464673" y="1514211"/>
                </a:lnTo>
                <a:lnTo>
                  <a:pt x="1470755" y="1502834"/>
                </a:lnTo>
                <a:lnTo>
                  <a:pt x="1476308" y="1490928"/>
                </a:lnTo>
                <a:lnTo>
                  <a:pt x="1481597" y="1479286"/>
                </a:lnTo>
                <a:lnTo>
                  <a:pt x="1486621" y="1467115"/>
                </a:lnTo>
                <a:lnTo>
                  <a:pt x="1491381" y="1454680"/>
                </a:lnTo>
                <a:lnTo>
                  <a:pt x="1495876" y="1442773"/>
                </a:lnTo>
                <a:lnTo>
                  <a:pt x="1500107" y="1430073"/>
                </a:lnTo>
                <a:lnTo>
                  <a:pt x="1503809" y="1417373"/>
                </a:lnTo>
                <a:lnTo>
                  <a:pt x="1507511" y="1404673"/>
                </a:lnTo>
                <a:lnTo>
                  <a:pt x="1510420" y="1391973"/>
                </a:lnTo>
                <a:lnTo>
                  <a:pt x="1513593" y="1379009"/>
                </a:lnTo>
                <a:lnTo>
                  <a:pt x="1516237" y="1366044"/>
                </a:lnTo>
                <a:lnTo>
                  <a:pt x="1518617" y="1352815"/>
                </a:lnTo>
                <a:lnTo>
                  <a:pt x="1520732" y="1339586"/>
                </a:lnTo>
                <a:lnTo>
                  <a:pt x="1522319" y="1326092"/>
                </a:lnTo>
                <a:lnTo>
                  <a:pt x="1523641" y="1312598"/>
                </a:lnTo>
                <a:lnTo>
                  <a:pt x="1524434" y="1299105"/>
                </a:lnTo>
                <a:lnTo>
                  <a:pt x="1525492" y="1285611"/>
                </a:lnTo>
                <a:lnTo>
                  <a:pt x="1526021" y="1272117"/>
                </a:lnTo>
                <a:lnTo>
                  <a:pt x="1526021" y="1258623"/>
                </a:lnTo>
                <a:lnTo>
                  <a:pt x="1525757" y="1244865"/>
                </a:lnTo>
                <a:lnTo>
                  <a:pt x="1525228" y="1231107"/>
                </a:lnTo>
                <a:lnTo>
                  <a:pt x="1524170" y="1217348"/>
                </a:lnTo>
                <a:lnTo>
                  <a:pt x="1523112" y="1203325"/>
                </a:lnTo>
                <a:lnTo>
                  <a:pt x="1521790" y="1189302"/>
                </a:lnTo>
                <a:lnTo>
                  <a:pt x="1519675" y="1175544"/>
                </a:lnTo>
                <a:lnTo>
                  <a:pt x="1517559" y="1161521"/>
                </a:lnTo>
                <a:lnTo>
                  <a:pt x="1514915" y="1147498"/>
                </a:lnTo>
                <a:lnTo>
                  <a:pt x="1512271" y="1133211"/>
                </a:lnTo>
                <a:lnTo>
                  <a:pt x="1509097" y="1119188"/>
                </a:lnTo>
                <a:lnTo>
                  <a:pt x="1505395" y="1104900"/>
                </a:lnTo>
                <a:lnTo>
                  <a:pt x="1501429" y="1090877"/>
                </a:lnTo>
                <a:lnTo>
                  <a:pt x="1497198" y="1076855"/>
                </a:lnTo>
                <a:lnTo>
                  <a:pt x="1492703" y="1063096"/>
                </a:lnTo>
                <a:lnTo>
                  <a:pt x="1487943" y="1049338"/>
                </a:lnTo>
                <a:lnTo>
                  <a:pt x="1482919" y="1035580"/>
                </a:lnTo>
                <a:lnTo>
                  <a:pt x="1477630" y="1022350"/>
                </a:lnTo>
                <a:lnTo>
                  <a:pt x="1472077" y="1008857"/>
                </a:lnTo>
                <a:lnTo>
                  <a:pt x="1466260" y="995892"/>
                </a:lnTo>
                <a:lnTo>
                  <a:pt x="1460178" y="982927"/>
                </a:lnTo>
                <a:lnTo>
                  <a:pt x="1453832" y="969963"/>
                </a:lnTo>
                <a:lnTo>
                  <a:pt x="1446957" y="957527"/>
                </a:lnTo>
                <a:lnTo>
                  <a:pt x="1440346" y="945092"/>
                </a:lnTo>
                <a:lnTo>
                  <a:pt x="1432942" y="932657"/>
                </a:lnTo>
                <a:lnTo>
                  <a:pt x="1425802" y="920486"/>
                </a:lnTo>
                <a:lnTo>
                  <a:pt x="1418134" y="908844"/>
                </a:lnTo>
                <a:lnTo>
                  <a:pt x="1410201" y="896938"/>
                </a:lnTo>
                <a:lnTo>
                  <a:pt x="1402268" y="885561"/>
                </a:lnTo>
                <a:lnTo>
                  <a:pt x="1398566" y="880534"/>
                </a:lnTo>
                <a:lnTo>
                  <a:pt x="1394335" y="875242"/>
                </a:lnTo>
                <a:lnTo>
                  <a:pt x="1386402" y="864923"/>
                </a:lnTo>
                <a:lnTo>
                  <a:pt x="1572032" y="679450"/>
                </a:lnTo>
                <a:lnTo>
                  <a:pt x="1584724" y="694531"/>
                </a:lnTo>
                <a:lnTo>
                  <a:pt x="1596624" y="709877"/>
                </a:lnTo>
                <a:lnTo>
                  <a:pt x="1608787" y="725752"/>
                </a:lnTo>
                <a:lnTo>
                  <a:pt x="1620422" y="741627"/>
                </a:lnTo>
                <a:lnTo>
                  <a:pt x="1632850" y="759090"/>
                </a:lnTo>
                <a:lnTo>
                  <a:pt x="1644750" y="776817"/>
                </a:lnTo>
                <a:lnTo>
                  <a:pt x="1656120" y="794809"/>
                </a:lnTo>
                <a:lnTo>
                  <a:pt x="1667755" y="812800"/>
                </a:lnTo>
                <a:lnTo>
                  <a:pt x="1678332" y="831321"/>
                </a:lnTo>
                <a:lnTo>
                  <a:pt x="1688909" y="850107"/>
                </a:lnTo>
                <a:lnTo>
                  <a:pt x="1699222" y="869157"/>
                </a:lnTo>
                <a:lnTo>
                  <a:pt x="1709006" y="888207"/>
                </a:lnTo>
                <a:lnTo>
                  <a:pt x="1718525" y="908050"/>
                </a:lnTo>
                <a:lnTo>
                  <a:pt x="1727781" y="927629"/>
                </a:lnTo>
                <a:lnTo>
                  <a:pt x="1736507" y="947473"/>
                </a:lnTo>
                <a:lnTo>
                  <a:pt x="1744704" y="967846"/>
                </a:lnTo>
                <a:lnTo>
                  <a:pt x="1752373" y="988219"/>
                </a:lnTo>
                <a:lnTo>
                  <a:pt x="1760041" y="1009121"/>
                </a:lnTo>
                <a:lnTo>
                  <a:pt x="1767181" y="1030023"/>
                </a:lnTo>
                <a:lnTo>
                  <a:pt x="1773792" y="1051190"/>
                </a:lnTo>
                <a:lnTo>
                  <a:pt x="1779873" y="1072886"/>
                </a:lnTo>
                <a:lnTo>
                  <a:pt x="1785955" y="1094052"/>
                </a:lnTo>
                <a:lnTo>
                  <a:pt x="1790979" y="1115748"/>
                </a:lnTo>
                <a:lnTo>
                  <a:pt x="1795739" y="1137180"/>
                </a:lnTo>
                <a:lnTo>
                  <a:pt x="1799970" y="1158611"/>
                </a:lnTo>
                <a:lnTo>
                  <a:pt x="1803936" y="1179777"/>
                </a:lnTo>
                <a:lnTo>
                  <a:pt x="1806845" y="1201209"/>
                </a:lnTo>
                <a:lnTo>
                  <a:pt x="1809754" y="1222640"/>
                </a:lnTo>
                <a:lnTo>
                  <a:pt x="1811869" y="1243542"/>
                </a:lnTo>
                <a:lnTo>
                  <a:pt x="1813985" y="1264709"/>
                </a:lnTo>
                <a:lnTo>
                  <a:pt x="1815042" y="1285611"/>
                </a:lnTo>
                <a:lnTo>
                  <a:pt x="1815836" y="1306778"/>
                </a:lnTo>
                <a:lnTo>
                  <a:pt x="1816100" y="1327680"/>
                </a:lnTo>
                <a:lnTo>
                  <a:pt x="1816100" y="1348317"/>
                </a:lnTo>
                <a:lnTo>
                  <a:pt x="1815571" y="1369219"/>
                </a:lnTo>
                <a:lnTo>
                  <a:pt x="1814514" y="1389592"/>
                </a:lnTo>
                <a:lnTo>
                  <a:pt x="1812927" y="1410494"/>
                </a:lnTo>
                <a:lnTo>
                  <a:pt x="1810812" y="1431132"/>
                </a:lnTo>
                <a:lnTo>
                  <a:pt x="1808432" y="1451769"/>
                </a:lnTo>
                <a:lnTo>
                  <a:pt x="1805523" y="1472142"/>
                </a:lnTo>
                <a:lnTo>
                  <a:pt x="1801821" y="1492515"/>
                </a:lnTo>
                <a:lnTo>
                  <a:pt x="1797855" y="1512623"/>
                </a:lnTo>
                <a:lnTo>
                  <a:pt x="1793359" y="1532467"/>
                </a:lnTo>
                <a:lnTo>
                  <a:pt x="1788600" y="1552576"/>
                </a:lnTo>
                <a:lnTo>
                  <a:pt x="1783311" y="1572155"/>
                </a:lnTo>
                <a:lnTo>
                  <a:pt x="1777758" y="1591469"/>
                </a:lnTo>
                <a:lnTo>
                  <a:pt x="1771147" y="1611048"/>
                </a:lnTo>
                <a:lnTo>
                  <a:pt x="1764801" y="1630098"/>
                </a:lnTo>
                <a:lnTo>
                  <a:pt x="1757397" y="1648884"/>
                </a:lnTo>
                <a:lnTo>
                  <a:pt x="1749993" y="1667669"/>
                </a:lnTo>
                <a:lnTo>
                  <a:pt x="1741796" y="1685926"/>
                </a:lnTo>
                <a:lnTo>
                  <a:pt x="1733334" y="1704182"/>
                </a:lnTo>
                <a:lnTo>
                  <a:pt x="1724343" y="1722703"/>
                </a:lnTo>
                <a:lnTo>
                  <a:pt x="1714559" y="1740694"/>
                </a:lnTo>
                <a:lnTo>
                  <a:pt x="1704775" y="1758686"/>
                </a:lnTo>
                <a:lnTo>
                  <a:pt x="1694198" y="1776413"/>
                </a:lnTo>
                <a:lnTo>
                  <a:pt x="1683092" y="1793876"/>
                </a:lnTo>
                <a:lnTo>
                  <a:pt x="1671721" y="1810544"/>
                </a:lnTo>
                <a:lnTo>
                  <a:pt x="1659822" y="1827478"/>
                </a:lnTo>
                <a:lnTo>
                  <a:pt x="1647394" y="1844146"/>
                </a:lnTo>
                <a:lnTo>
                  <a:pt x="1634966" y="1860021"/>
                </a:lnTo>
                <a:lnTo>
                  <a:pt x="1621744" y="1875896"/>
                </a:lnTo>
                <a:lnTo>
                  <a:pt x="1608258" y="1891242"/>
                </a:lnTo>
                <a:lnTo>
                  <a:pt x="1594244" y="1906324"/>
                </a:lnTo>
                <a:lnTo>
                  <a:pt x="1579436" y="1921140"/>
                </a:lnTo>
                <a:lnTo>
                  <a:pt x="1564628" y="1935692"/>
                </a:lnTo>
                <a:lnTo>
                  <a:pt x="1549291" y="1949715"/>
                </a:lnTo>
                <a:lnTo>
                  <a:pt x="1533425" y="1963209"/>
                </a:lnTo>
                <a:lnTo>
                  <a:pt x="1517030" y="1976703"/>
                </a:lnTo>
                <a:lnTo>
                  <a:pt x="1500107" y="1989667"/>
                </a:lnTo>
                <a:lnTo>
                  <a:pt x="1482390" y="2002367"/>
                </a:lnTo>
                <a:lnTo>
                  <a:pt x="1464673" y="2014803"/>
                </a:lnTo>
                <a:lnTo>
                  <a:pt x="1446428" y="2026709"/>
                </a:lnTo>
                <a:lnTo>
                  <a:pt x="1427653" y="2037821"/>
                </a:lnTo>
                <a:lnTo>
                  <a:pt x="1408614" y="2048669"/>
                </a:lnTo>
                <a:lnTo>
                  <a:pt x="1389047" y="2059253"/>
                </a:lnTo>
                <a:lnTo>
                  <a:pt x="1368950" y="2069042"/>
                </a:lnTo>
                <a:lnTo>
                  <a:pt x="1348589" y="2078303"/>
                </a:lnTo>
                <a:lnTo>
                  <a:pt x="1327699" y="2087034"/>
                </a:lnTo>
                <a:lnTo>
                  <a:pt x="1306809" y="2095501"/>
                </a:lnTo>
                <a:lnTo>
                  <a:pt x="1285126" y="2102909"/>
                </a:lnTo>
                <a:lnTo>
                  <a:pt x="1263178" y="2110317"/>
                </a:lnTo>
                <a:lnTo>
                  <a:pt x="1240966" y="2116667"/>
                </a:lnTo>
                <a:lnTo>
                  <a:pt x="1218225" y="2123017"/>
                </a:lnTo>
                <a:lnTo>
                  <a:pt x="1206590" y="2125663"/>
                </a:lnTo>
                <a:lnTo>
                  <a:pt x="1194691" y="2128309"/>
                </a:lnTo>
                <a:lnTo>
                  <a:pt x="1183056" y="2130690"/>
                </a:lnTo>
                <a:lnTo>
                  <a:pt x="1171157" y="2133072"/>
                </a:lnTo>
                <a:lnTo>
                  <a:pt x="1159258" y="2135188"/>
                </a:lnTo>
                <a:lnTo>
                  <a:pt x="1147358" y="2137305"/>
                </a:lnTo>
                <a:lnTo>
                  <a:pt x="1135459" y="2139157"/>
                </a:lnTo>
                <a:lnTo>
                  <a:pt x="1123824" y="2141009"/>
                </a:lnTo>
                <a:lnTo>
                  <a:pt x="1111660" y="2142332"/>
                </a:lnTo>
                <a:lnTo>
                  <a:pt x="1099761" y="2143390"/>
                </a:lnTo>
                <a:lnTo>
                  <a:pt x="1075962" y="2145772"/>
                </a:lnTo>
                <a:lnTo>
                  <a:pt x="1052164" y="2147094"/>
                </a:lnTo>
                <a:lnTo>
                  <a:pt x="1028365" y="2147888"/>
                </a:lnTo>
                <a:lnTo>
                  <a:pt x="1004038" y="2147888"/>
                </a:lnTo>
                <a:lnTo>
                  <a:pt x="980239" y="2147359"/>
                </a:lnTo>
                <a:lnTo>
                  <a:pt x="956440" y="2146301"/>
                </a:lnTo>
                <a:lnTo>
                  <a:pt x="932642" y="2144449"/>
                </a:lnTo>
                <a:lnTo>
                  <a:pt x="908843" y="2142067"/>
                </a:lnTo>
                <a:lnTo>
                  <a:pt x="884780" y="2138892"/>
                </a:lnTo>
                <a:lnTo>
                  <a:pt x="860981" y="2135188"/>
                </a:lnTo>
                <a:lnTo>
                  <a:pt x="837183" y="2130690"/>
                </a:lnTo>
                <a:lnTo>
                  <a:pt x="813384" y="2125663"/>
                </a:lnTo>
                <a:lnTo>
                  <a:pt x="789057" y="2120107"/>
                </a:lnTo>
                <a:lnTo>
                  <a:pt x="765522" y="2114022"/>
                </a:lnTo>
                <a:lnTo>
                  <a:pt x="741724" y="2106878"/>
                </a:lnTo>
                <a:lnTo>
                  <a:pt x="718190" y="2099734"/>
                </a:lnTo>
                <a:lnTo>
                  <a:pt x="694920" y="2091532"/>
                </a:lnTo>
                <a:lnTo>
                  <a:pt x="671650" y="2082801"/>
                </a:lnTo>
                <a:lnTo>
                  <a:pt x="648645" y="2073276"/>
                </a:lnTo>
                <a:lnTo>
                  <a:pt x="625904" y="2063486"/>
                </a:lnTo>
                <a:lnTo>
                  <a:pt x="603163" y="2052903"/>
                </a:lnTo>
                <a:lnTo>
                  <a:pt x="580686" y="2042055"/>
                </a:lnTo>
                <a:lnTo>
                  <a:pt x="558474" y="2030149"/>
                </a:lnTo>
                <a:lnTo>
                  <a:pt x="536527" y="2018242"/>
                </a:lnTo>
                <a:lnTo>
                  <a:pt x="514844" y="2005542"/>
                </a:lnTo>
                <a:lnTo>
                  <a:pt x="493425" y="1992313"/>
                </a:lnTo>
                <a:lnTo>
                  <a:pt x="472270" y="1978555"/>
                </a:lnTo>
                <a:lnTo>
                  <a:pt x="451116" y="1964003"/>
                </a:lnTo>
                <a:lnTo>
                  <a:pt x="430491" y="1949186"/>
                </a:lnTo>
                <a:lnTo>
                  <a:pt x="410130" y="1933576"/>
                </a:lnTo>
                <a:lnTo>
                  <a:pt x="390033" y="1917701"/>
                </a:lnTo>
                <a:lnTo>
                  <a:pt x="370465" y="1901296"/>
                </a:lnTo>
                <a:lnTo>
                  <a:pt x="351162" y="1884099"/>
                </a:lnTo>
                <a:lnTo>
                  <a:pt x="332123" y="1867165"/>
                </a:lnTo>
                <a:lnTo>
                  <a:pt x="313613" y="1849174"/>
                </a:lnTo>
                <a:lnTo>
                  <a:pt x="295632" y="1830917"/>
                </a:lnTo>
                <a:lnTo>
                  <a:pt x="278179" y="1812132"/>
                </a:lnTo>
                <a:lnTo>
                  <a:pt x="260727" y="1792553"/>
                </a:lnTo>
                <a:lnTo>
                  <a:pt x="243804" y="1772974"/>
                </a:lnTo>
                <a:lnTo>
                  <a:pt x="227409" y="1753130"/>
                </a:lnTo>
                <a:lnTo>
                  <a:pt x="211543" y="1732492"/>
                </a:lnTo>
                <a:lnTo>
                  <a:pt x="196206" y="1711590"/>
                </a:lnTo>
                <a:lnTo>
                  <a:pt x="181134" y="1690159"/>
                </a:lnTo>
                <a:lnTo>
                  <a:pt x="166590" y="1668463"/>
                </a:lnTo>
                <a:lnTo>
                  <a:pt x="152840" y="1646503"/>
                </a:lnTo>
                <a:lnTo>
                  <a:pt x="139354" y="1624542"/>
                </a:lnTo>
                <a:lnTo>
                  <a:pt x="126397" y="1601788"/>
                </a:lnTo>
                <a:lnTo>
                  <a:pt x="114498" y="1578505"/>
                </a:lnTo>
                <a:lnTo>
                  <a:pt x="102598" y="1555221"/>
                </a:lnTo>
                <a:lnTo>
                  <a:pt x="91492" y="1531673"/>
                </a:lnTo>
                <a:lnTo>
                  <a:pt x="80915" y="1507861"/>
                </a:lnTo>
                <a:lnTo>
                  <a:pt x="70867" y="1483784"/>
                </a:lnTo>
                <a:lnTo>
                  <a:pt x="61612" y="1458913"/>
                </a:lnTo>
                <a:lnTo>
                  <a:pt x="57117" y="1446742"/>
                </a:lnTo>
                <a:lnTo>
                  <a:pt x="52886" y="1434307"/>
                </a:lnTo>
                <a:lnTo>
                  <a:pt x="48655" y="1421871"/>
                </a:lnTo>
                <a:lnTo>
                  <a:pt x="44688" y="1409171"/>
                </a:lnTo>
                <a:lnTo>
                  <a:pt x="40986" y="1396736"/>
                </a:lnTo>
                <a:lnTo>
                  <a:pt x="37284" y="1384036"/>
                </a:lnTo>
                <a:lnTo>
                  <a:pt x="33582" y="1371071"/>
                </a:lnTo>
                <a:lnTo>
                  <a:pt x="30409" y="1358371"/>
                </a:lnTo>
                <a:lnTo>
                  <a:pt x="27236" y="1345407"/>
                </a:lnTo>
                <a:lnTo>
                  <a:pt x="24063" y="1332707"/>
                </a:lnTo>
                <a:lnTo>
                  <a:pt x="21154" y="1319742"/>
                </a:lnTo>
                <a:lnTo>
                  <a:pt x="18774" y="1306513"/>
                </a:lnTo>
                <a:lnTo>
                  <a:pt x="16130" y="1293548"/>
                </a:lnTo>
                <a:lnTo>
                  <a:pt x="14015" y="1280848"/>
                </a:lnTo>
                <a:lnTo>
                  <a:pt x="11635" y="1268148"/>
                </a:lnTo>
                <a:lnTo>
                  <a:pt x="9784" y="1255448"/>
                </a:lnTo>
                <a:lnTo>
                  <a:pt x="7933" y="1242484"/>
                </a:lnTo>
                <a:lnTo>
                  <a:pt x="6346" y="1229784"/>
                </a:lnTo>
                <a:lnTo>
                  <a:pt x="3702" y="1204648"/>
                </a:lnTo>
                <a:lnTo>
                  <a:pt x="1851" y="1179248"/>
                </a:lnTo>
                <a:lnTo>
                  <a:pt x="529" y="1154642"/>
                </a:lnTo>
                <a:lnTo>
                  <a:pt x="0" y="1129507"/>
                </a:lnTo>
                <a:lnTo>
                  <a:pt x="0" y="1105165"/>
                </a:lnTo>
                <a:lnTo>
                  <a:pt x="793" y="1080823"/>
                </a:lnTo>
                <a:lnTo>
                  <a:pt x="1851" y="1056217"/>
                </a:lnTo>
                <a:lnTo>
                  <a:pt x="4231" y="1032405"/>
                </a:lnTo>
                <a:lnTo>
                  <a:pt x="6611" y="1008592"/>
                </a:lnTo>
                <a:lnTo>
                  <a:pt x="9784" y="985044"/>
                </a:lnTo>
                <a:lnTo>
                  <a:pt x="13750" y="961496"/>
                </a:lnTo>
                <a:lnTo>
                  <a:pt x="18245" y="938477"/>
                </a:lnTo>
                <a:lnTo>
                  <a:pt x="23270" y="915723"/>
                </a:lnTo>
                <a:lnTo>
                  <a:pt x="28823" y="894027"/>
                </a:lnTo>
                <a:lnTo>
                  <a:pt x="34905" y="872067"/>
                </a:lnTo>
                <a:lnTo>
                  <a:pt x="41515" y="850636"/>
                </a:lnTo>
                <a:lnTo>
                  <a:pt x="48655" y="829734"/>
                </a:lnTo>
                <a:lnTo>
                  <a:pt x="56323" y="808567"/>
                </a:lnTo>
                <a:lnTo>
                  <a:pt x="64785" y="787929"/>
                </a:lnTo>
                <a:lnTo>
                  <a:pt x="73511" y="767821"/>
                </a:lnTo>
                <a:lnTo>
                  <a:pt x="82766" y="747977"/>
                </a:lnTo>
                <a:lnTo>
                  <a:pt x="92550" y="728398"/>
                </a:lnTo>
                <a:lnTo>
                  <a:pt x="102598" y="709084"/>
                </a:lnTo>
                <a:lnTo>
                  <a:pt x="113704" y="690298"/>
                </a:lnTo>
                <a:lnTo>
                  <a:pt x="124810" y="671777"/>
                </a:lnTo>
                <a:lnTo>
                  <a:pt x="136181" y="653521"/>
                </a:lnTo>
                <a:lnTo>
                  <a:pt x="148345" y="635794"/>
                </a:lnTo>
                <a:lnTo>
                  <a:pt x="161037" y="618331"/>
                </a:lnTo>
                <a:lnTo>
                  <a:pt x="174259" y="601398"/>
                </a:lnTo>
                <a:lnTo>
                  <a:pt x="187480" y="585259"/>
                </a:lnTo>
                <a:lnTo>
                  <a:pt x="200966" y="569384"/>
                </a:lnTo>
                <a:lnTo>
                  <a:pt x="214981" y="553773"/>
                </a:lnTo>
                <a:lnTo>
                  <a:pt x="229260" y="538956"/>
                </a:lnTo>
                <a:lnTo>
                  <a:pt x="243804" y="524404"/>
                </a:lnTo>
                <a:lnTo>
                  <a:pt x="258876" y="510117"/>
                </a:lnTo>
                <a:lnTo>
                  <a:pt x="274477" y="496359"/>
                </a:lnTo>
                <a:lnTo>
                  <a:pt x="290343" y="483129"/>
                </a:lnTo>
                <a:lnTo>
                  <a:pt x="306738" y="470165"/>
                </a:lnTo>
                <a:lnTo>
                  <a:pt x="323132" y="457465"/>
                </a:lnTo>
                <a:lnTo>
                  <a:pt x="340056" y="445294"/>
                </a:lnTo>
                <a:lnTo>
                  <a:pt x="357508" y="433917"/>
                </a:lnTo>
                <a:lnTo>
                  <a:pt x="374961" y="422540"/>
                </a:lnTo>
                <a:lnTo>
                  <a:pt x="392942" y="411956"/>
                </a:lnTo>
                <a:lnTo>
                  <a:pt x="411187" y="401902"/>
                </a:lnTo>
                <a:lnTo>
                  <a:pt x="429697" y="392113"/>
                </a:lnTo>
                <a:lnTo>
                  <a:pt x="447943" y="383117"/>
                </a:lnTo>
                <a:lnTo>
                  <a:pt x="466717" y="374386"/>
                </a:lnTo>
                <a:lnTo>
                  <a:pt x="485492" y="366183"/>
                </a:lnTo>
                <a:lnTo>
                  <a:pt x="504795" y="358511"/>
                </a:lnTo>
                <a:lnTo>
                  <a:pt x="524099" y="351631"/>
                </a:lnTo>
                <a:lnTo>
                  <a:pt x="543931" y="344752"/>
                </a:lnTo>
                <a:lnTo>
                  <a:pt x="564027" y="338667"/>
                </a:lnTo>
                <a:lnTo>
                  <a:pt x="584388" y="333111"/>
                </a:lnTo>
                <a:lnTo>
                  <a:pt x="604749" y="327819"/>
                </a:lnTo>
                <a:lnTo>
                  <a:pt x="625639" y="323321"/>
                </a:lnTo>
                <a:lnTo>
                  <a:pt x="646529" y="319088"/>
                </a:lnTo>
                <a:lnTo>
                  <a:pt x="667684" y="315383"/>
                </a:lnTo>
                <a:lnTo>
                  <a:pt x="689367" y="312208"/>
                </a:lnTo>
                <a:lnTo>
                  <a:pt x="710786" y="309563"/>
                </a:lnTo>
                <a:lnTo>
                  <a:pt x="732733" y="307446"/>
                </a:lnTo>
                <a:lnTo>
                  <a:pt x="754681" y="306123"/>
                </a:lnTo>
                <a:lnTo>
                  <a:pt x="776364" y="305065"/>
                </a:lnTo>
                <a:lnTo>
                  <a:pt x="797783" y="304800"/>
                </a:lnTo>
                <a:close/>
                <a:moveTo>
                  <a:pt x="1971872" y="292100"/>
                </a:moveTo>
                <a:lnTo>
                  <a:pt x="2122487" y="334433"/>
                </a:lnTo>
                <a:lnTo>
                  <a:pt x="1869877" y="587375"/>
                </a:lnTo>
                <a:lnTo>
                  <a:pt x="1719262" y="545042"/>
                </a:lnTo>
                <a:lnTo>
                  <a:pt x="1971872" y="292100"/>
                </a:lnTo>
                <a:close/>
                <a:moveTo>
                  <a:pt x="1898928" y="190500"/>
                </a:moveTo>
                <a:lnTo>
                  <a:pt x="1903425" y="190765"/>
                </a:lnTo>
                <a:lnTo>
                  <a:pt x="1907921" y="191560"/>
                </a:lnTo>
                <a:lnTo>
                  <a:pt x="1912418" y="192355"/>
                </a:lnTo>
                <a:lnTo>
                  <a:pt x="1916650" y="194209"/>
                </a:lnTo>
                <a:lnTo>
                  <a:pt x="1920882" y="196064"/>
                </a:lnTo>
                <a:lnTo>
                  <a:pt x="1925114" y="198183"/>
                </a:lnTo>
                <a:lnTo>
                  <a:pt x="1928818" y="201098"/>
                </a:lnTo>
                <a:lnTo>
                  <a:pt x="1932521" y="204542"/>
                </a:lnTo>
                <a:lnTo>
                  <a:pt x="1935695" y="208251"/>
                </a:lnTo>
                <a:lnTo>
                  <a:pt x="1938604" y="211696"/>
                </a:lnTo>
                <a:lnTo>
                  <a:pt x="1940985" y="215670"/>
                </a:lnTo>
                <a:lnTo>
                  <a:pt x="1942837" y="219909"/>
                </a:lnTo>
                <a:lnTo>
                  <a:pt x="1944159" y="224413"/>
                </a:lnTo>
                <a:lnTo>
                  <a:pt x="1945482" y="228917"/>
                </a:lnTo>
                <a:lnTo>
                  <a:pt x="1946011" y="233156"/>
                </a:lnTo>
                <a:lnTo>
                  <a:pt x="1946275" y="237925"/>
                </a:lnTo>
                <a:lnTo>
                  <a:pt x="1946011" y="242430"/>
                </a:lnTo>
                <a:lnTo>
                  <a:pt x="1945482" y="246934"/>
                </a:lnTo>
                <a:lnTo>
                  <a:pt x="1944159" y="251173"/>
                </a:lnTo>
                <a:lnTo>
                  <a:pt x="1942837" y="255677"/>
                </a:lnTo>
                <a:lnTo>
                  <a:pt x="1940985" y="259916"/>
                </a:lnTo>
                <a:lnTo>
                  <a:pt x="1938604" y="263890"/>
                </a:lnTo>
                <a:lnTo>
                  <a:pt x="1935695" y="267864"/>
                </a:lnTo>
                <a:lnTo>
                  <a:pt x="1932521" y="271044"/>
                </a:lnTo>
                <a:lnTo>
                  <a:pt x="1064661" y="1140336"/>
                </a:lnTo>
                <a:lnTo>
                  <a:pt x="1061222" y="1143515"/>
                </a:lnTo>
                <a:lnTo>
                  <a:pt x="1057255" y="1146430"/>
                </a:lnTo>
                <a:lnTo>
                  <a:pt x="1053287" y="1148814"/>
                </a:lnTo>
                <a:lnTo>
                  <a:pt x="1049055" y="1150934"/>
                </a:lnTo>
                <a:lnTo>
                  <a:pt x="1044558" y="1152259"/>
                </a:lnTo>
                <a:lnTo>
                  <a:pt x="1040326" y="1153318"/>
                </a:lnTo>
                <a:lnTo>
                  <a:pt x="1035829" y="1153848"/>
                </a:lnTo>
                <a:lnTo>
                  <a:pt x="1031597" y="1154113"/>
                </a:lnTo>
                <a:lnTo>
                  <a:pt x="1026571" y="1153848"/>
                </a:lnTo>
                <a:lnTo>
                  <a:pt x="1022075" y="1153318"/>
                </a:lnTo>
                <a:lnTo>
                  <a:pt x="1018107" y="1152259"/>
                </a:lnTo>
                <a:lnTo>
                  <a:pt x="1013610" y="1150934"/>
                </a:lnTo>
                <a:lnTo>
                  <a:pt x="1009378" y="1148814"/>
                </a:lnTo>
                <a:lnTo>
                  <a:pt x="1005411" y="1146430"/>
                </a:lnTo>
                <a:lnTo>
                  <a:pt x="1001443" y="1143515"/>
                </a:lnTo>
                <a:lnTo>
                  <a:pt x="998004" y="1140336"/>
                </a:lnTo>
                <a:lnTo>
                  <a:pt x="994566" y="1136892"/>
                </a:lnTo>
                <a:lnTo>
                  <a:pt x="991921" y="1132917"/>
                </a:lnTo>
                <a:lnTo>
                  <a:pt x="989540" y="1128943"/>
                </a:lnTo>
                <a:lnTo>
                  <a:pt x="987688" y="1124704"/>
                </a:lnTo>
                <a:lnTo>
                  <a:pt x="986101" y="1120465"/>
                </a:lnTo>
                <a:lnTo>
                  <a:pt x="985043" y="1115961"/>
                </a:lnTo>
                <a:lnTo>
                  <a:pt x="984250" y="1111457"/>
                </a:lnTo>
                <a:lnTo>
                  <a:pt x="984250" y="1106953"/>
                </a:lnTo>
                <a:lnTo>
                  <a:pt x="984250" y="1102448"/>
                </a:lnTo>
                <a:lnTo>
                  <a:pt x="985043" y="1097944"/>
                </a:lnTo>
                <a:lnTo>
                  <a:pt x="986101" y="1093440"/>
                </a:lnTo>
                <a:lnTo>
                  <a:pt x="987688" y="1089201"/>
                </a:lnTo>
                <a:lnTo>
                  <a:pt x="989540" y="1084962"/>
                </a:lnTo>
                <a:lnTo>
                  <a:pt x="991921" y="1080723"/>
                </a:lnTo>
                <a:lnTo>
                  <a:pt x="994566" y="1077278"/>
                </a:lnTo>
                <a:lnTo>
                  <a:pt x="998004" y="1073569"/>
                </a:lnTo>
                <a:lnTo>
                  <a:pt x="1865599" y="204542"/>
                </a:lnTo>
                <a:lnTo>
                  <a:pt x="1869303" y="201098"/>
                </a:lnTo>
                <a:lnTo>
                  <a:pt x="1873270" y="198183"/>
                </a:lnTo>
                <a:lnTo>
                  <a:pt x="1877238" y="196064"/>
                </a:lnTo>
                <a:lnTo>
                  <a:pt x="1881470" y="194209"/>
                </a:lnTo>
                <a:lnTo>
                  <a:pt x="1885438" y="192355"/>
                </a:lnTo>
                <a:lnTo>
                  <a:pt x="1889934" y="191560"/>
                </a:lnTo>
                <a:lnTo>
                  <a:pt x="1894431" y="190765"/>
                </a:lnTo>
                <a:lnTo>
                  <a:pt x="1898928" y="190500"/>
                </a:lnTo>
                <a:close/>
                <a:moveTo>
                  <a:pt x="1813227" y="0"/>
                </a:moveTo>
                <a:lnTo>
                  <a:pt x="1855787" y="150615"/>
                </a:lnTo>
                <a:lnTo>
                  <a:pt x="1602807" y="403225"/>
                </a:lnTo>
                <a:lnTo>
                  <a:pt x="1560512" y="252610"/>
                </a:lnTo>
                <a:lnTo>
                  <a:pt x="1813227" y="0"/>
                </a:lnTo>
                <a:close/>
              </a:path>
            </a:pathLst>
          </a:custGeom>
          <a:solidFill>
            <a:srgbClr val="53575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3558185" y="4581128"/>
            <a:ext cx="736353" cy="792088"/>
          </a:xfrm>
          <a:custGeom>
            <a:avLst/>
            <a:gdLst>
              <a:gd name="T0" fmla="*/ 1735389 w 3295"/>
              <a:gd name="T1" fmla="*/ 901016 h 3303"/>
              <a:gd name="T2" fmla="*/ 828737 w 3295"/>
              <a:gd name="T3" fmla="*/ 0 h 3303"/>
              <a:gd name="T4" fmla="*/ 2179 w 3295"/>
              <a:gd name="T5" fmla="*/ 0 h 3303"/>
              <a:gd name="T6" fmla="*/ 0 w 3295"/>
              <a:gd name="T7" fmla="*/ 825795 h 3303"/>
              <a:gd name="T8" fmla="*/ 896300 w 3295"/>
              <a:gd name="T9" fmla="*/ 1740438 h 3303"/>
              <a:gd name="T10" fmla="*/ 1107707 w 3295"/>
              <a:gd name="T11" fmla="*/ 1742074 h 3303"/>
              <a:gd name="T12" fmla="*/ 1737024 w 3295"/>
              <a:gd name="T13" fmla="*/ 1112507 h 3303"/>
              <a:gd name="T14" fmla="*/ 1735389 w 3295"/>
              <a:gd name="T15" fmla="*/ 901016 h 3303"/>
              <a:gd name="T16" fmla="*/ 221214 w 3295"/>
              <a:gd name="T17" fmla="*/ 373379 h 3303"/>
              <a:gd name="T18" fmla="*/ 369962 w 3295"/>
              <a:gd name="T19" fmla="*/ 225118 h 3303"/>
              <a:gd name="T20" fmla="*/ 518165 w 3295"/>
              <a:gd name="T21" fmla="*/ 373379 h 3303"/>
              <a:gd name="T22" fmla="*/ 369962 w 3295"/>
              <a:gd name="T23" fmla="*/ 521641 h 3303"/>
              <a:gd name="T24" fmla="*/ 221214 w 3295"/>
              <a:gd name="T25" fmla="*/ 373379 h 3303"/>
              <a:gd name="T26" fmla="*/ 1028702 w 3295"/>
              <a:gd name="T27" fmla="*/ 1408485 h 3303"/>
              <a:gd name="T28" fmla="*/ 451147 w 3295"/>
              <a:gd name="T29" fmla="*/ 831246 h 3303"/>
              <a:gd name="T30" fmla="*/ 503998 w 3295"/>
              <a:gd name="T31" fmla="*/ 778918 h 3303"/>
              <a:gd name="T32" fmla="*/ 1081008 w 3295"/>
              <a:gd name="T33" fmla="*/ 1355612 h 3303"/>
              <a:gd name="T34" fmla="*/ 1028702 w 3295"/>
              <a:gd name="T35" fmla="*/ 1408485 h 3303"/>
              <a:gd name="T36" fmla="*/ 1185622 w 3295"/>
              <a:gd name="T37" fmla="*/ 1250957 h 3303"/>
              <a:gd name="T38" fmla="*/ 608612 w 3295"/>
              <a:gd name="T39" fmla="*/ 673718 h 3303"/>
              <a:gd name="T40" fmla="*/ 661464 w 3295"/>
              <a:gd name="T41" fmla="*/ 621390 h 3303"/>
              <a:gd name="T42" fmla="*/ 1238474 w 3295"/>
              <a:gd name="T43" fmla="*/ 1198629 h 3303"/>
              <a:gd name="T44" fmla="*/ 1185622 w 3295"/>
              <a:gd name="T45" fmla="*/ 1250957 h 3303"/>
              <a:gd name="T46" fmla="*/ 1343088 w 3295"/>
              <a:gd name="T47" fmla="*/ 1093429 h 3303"/>
              <a:gd name="T48" fmla="*/ 766078 w 3295"/>
              <a:gd name="T49" fmla="*/ 516190 h 3303"/>
              <a:gd name="T50" fmla="*/ 818929 w 3295"/>
              <a:gd name="T51" fmla="*/ 463863 h 3303"/>
              <a:gd name="T52" fmla="*/ 1395939 w 3295"/>
              <a:gd name="T53" fmla="*/ 1041102 h 3303"/>
              <a:gd name="T54" fmla="*/ 1343088 w 3295"/>
              <a:gd name="T55" fmla="*/ 1093429 h 330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295" h="3303">
                <a:moveTo>
                  <a:pt x="3185" y="1653"/>
                </a:moveTo>
                <a:cubicBezTo>
                  <a:pt x="1521" y="0"/>
                  <a:pt x="1521" y="0"/>
                  <a:pt x="1521" y="0"/>
                </a:cubicBezTo>
                <a:cubicBezTo>
                  <a:pt x="4" y="0"/>
                  <a:pt x="4" y="0"/>
                  <a:pt x="4" y="0"/>
                </a:cubicBezTo>
                <a:cubicBezTo>
                  <a:pt x="0" y="1515"/>
                  <a:pt x="0" y="1515"/>
                  <a:pt x="0" y="1515"/>
                </a:cubicBezTo>
                <a:cubicBezTo>
                  <a:pt x="1645" y="3193"/>
                  <a:pt x="1645" y="3193"/>
                  <a:pt x="1645" y="3193"/>
                </a:cubicBezTo>
                <a:cubicBezTo>
                  <a:pt x="1753" y="3301"/>
                  <a:pt x="1927" y="3303"/>
                  <a:pt x="2033" y="3196"/>
                </a:cubicBezTo>
                <a:cubicBezTo>
                  <a:pt x="3188" y="2041"/>
                  <a:pt x="3188" y="2041"/>
                  <a:pt x="3188" y="2041"/>
                </a:cubicBezTo>
                <a:cubicBezTo>
                  <a:pt x="3295" y="1934"/>
                  <a:pt x="3294" y="1761"/>
                  <a:pt x="3185" y="1653"/>
                </a:cubicBezTo>
                <a:close/>
                <a:moveTo>
                  <a:pt x="406" y="685"/>
                </a:moveTo>
                <a:cubicBezTo>
                  <a:pt x="406" y="535"/>
                  <a:pt x="528" y="413"/>
                  <a:pt x="679" y="413"/>
                </a:cubicBezTo>
                <a:cubicBezTo>
                  <a:pt x="829" y="413"/>
                  <a:pt x="951" y="535"/>
                  <a:pt x="951" y="685"/>
                </a:cubicBezTo>
                <a:cubicBezTo>
                  <a:pt x="951" y="835"/>
                  <a:pt x="829" y="957"/>
                  <a:pt x="679" y="957"/>
                </a:cubicBezTo>
                <a:cubicBezTo>
                  <a:pt x="528" y="957"/>
                  <a:pt x="406" y="835"/>
                  <a:pt x="406" y="685"/>
                </a:cubicBezTo>
                <a:close/>
                <a:moveTo>
                  <a:pt x="1888" y="2584"/>
                </a:moveTo>
                <a:cubicBezTo>
                  <a:pt x="828" y="1525"/>
                  <a:pt x="828" y="1525"/>
                  <a:pt x="828" y="1525"/>
                </a:cubicBezTo>
                <a:cubicBezTo>
                  <a:pt x="925" y="1429"/>
                  <a:pt x="925" y="1429"/>
                  <a:pt x="925" y="1429"/>
                </a:cubicBezTo>
                <a:cubicBezTo>
                  <a:pt x="1984" y="2487"/>
                  <a:pt x="1984" y="2487"/>
                  <a:pt x="1984" y="2487"/>
                </a:cubicBezTo>
                <a:lnTo>
                  <a:pt x="1888" y="2584"/>
                </a:lnTo>
                <a:close/>
                <a:moveTo>
                  <a:pt x="2176" y="2295"/>
                </a:moveTo>
                <a:cubicBezTo>
                  <a:pt x="1117" y="1236"/>
                  <a:pt x="1117" y="1236"/>
                  <a:pt x="1117" y="1236"/>
                </a:cubicBezTo>
                <a:cubicBezTo>
                  <a:pt x="1214" y="1140"/>
                  <a:pt x="1214" y="1140"/>
                  <a:pt x="1214" y="1140"/>
                </a:cubicBezTo>
                <a:cubicBezTo>
                  <a:pt x="2273" y="2199"/>
                  <a:pt x="2273" y="2199"/>
                  <a:pt x="2273" y="2199"/>
                </a:cubicBezTo>
                <a:lnTo>
                  <a:pt x="2176" y="2295"/>
                </a:lnTo>
                <a:close/>
                <a:moveTo>
                  <a:pt x="2465" y="2006"/>
                </a:moveTo>
                <a:cubicBezTo>
                  <a:pt x="1406" y="947"/>
                  <a:pt x="1406" y="947"/>
                  <a:pt x="1406" y="947"/>
                </a:cubicBezTo>
                <a:cubicBezTo>
                  <a:pt x="1503" y="851"/>
                  <a:pt x="1503" y="851"/>
                  <a:pt x="1503" y="851"/>
                </a:cubicBezTo>
                <a:cubicBezTo>
                  <a:pt x="2562" y="1910"/>
                  <a:pt x="2562" y="1910"/>
                  <a:pt x="2562" y="1910"/>
                </a:cubicBezTo>
                <a:lnTo>
                  <a:pt x="2465" y="200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KSO_Shape"/>
          <p:cNvSpPr/>
          <p:nvPr/>
        </p:nvSpPr>
        <p:spPr>
          <a:xfrm>
            <a:off x="3511230" y="1844824"/>
            <a:ext cx="783308" cy="563982"/>
          </a:xfrm>
          <a:custGeom>
            <a:avLst/>
            <a:gdLst>
              <a:gd name="connsiteX0" fmla="*/ 0 w 606559"/>
              <a:gd name="connsiteY0" fmla="*/ 98549 h 436964"/>
              <a:gd name="connsiteX1" fmla="*/ 296815 w 606559"/>
              <a:gd name="connsiteY1" fmla="*/ 248835 h 436964"/>
              <a:gd name="connsiteX2" fmla="*/ 606559 w 606559"/>
              <a:gd name="connsiteY2" fmla="*/ 99699 h 436964"/>
              <a:gd name="connsiteX3" fmla="*/ 606559 w 606559"/>
              <a:gd name="connsiteY3" fmla="*/ 367011 h 436964"/>
              <a:gd name="connsiteX4" fmla="*/ 536606 w 606559"/>
              <a:gd name="connsiteY4" fmla="*/ 436964 h 436964"/>
              <a:gd name="connsiteX5" fmla="*/ 69953 w 606559"/>
              <a:gd name="connsiteY5" fmla="*/ 436964 h 436964"/>
              <a:gd name="connsiteX6" fmla="*/ 0 w 606559"/>
              <a:gd name="connsiteY6" fmla="*/ 367011 h 436964"/>
              <a:gd name="connsiteX7" fmla="*/ 69953 w 606559"/>
              <a:gd name="connsiteY7" fmla="*/ 0 h 436964"/>
              <a:gd name="connsiteX8" fmla="*/ 536606 w 606559"/>
              <a:gd name="connsiteY8" fmla="*/ 0 h 436964"/>
              <a:gd name="connsiteX9" fmla="*/ 606559 w 606559"/>
              <a:gd name="connsiteY9" fmla="*/ 69953 h 436964"/>
              <a:gd name="connsiteX10" fmla="*/ 606559 w 606559"/>
              <a:gd name="connsiteY10" fmla="*/ 82447 h 436964"/>
              <a:gd name="connsiteX11" fmla="*/ 296815 w 606559"/>
              <a:gd name="connsiteY11" fmla="*/ 231583 h 436964"/>
              <a:gd name="connsiteX12" fmla="*/ 0 w 606559"/>
              <a:gd name="connsiteY12" fmla="*/ 81297 h 436964"/>
              <a:gd name="connsiteX13" fmla="*/ 0 w 606559"/>
              <a:gd name="connsiteY13" fmla="*/ 69953 h 436964"/>
              <a:gd name="connsiteX14" fmla="*/ 69953 w 606559"/>
              <a:gd name="connsiteY14" fmla="*/ 0 h 43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559" h="436964">
                <a:moveTo>
                  <a:pt x="0" y="98549"/>
                </a:moveTo>
                <a:lnTo>
                  <a:pt x="296815" y="248835"/>
                </a:lnTo>
                <a:lnTo>
                  <a:pt x="606559" y="99699"/>
                </a:lnTo>
                <a:lnTo>
                  <a:pt x="606559" y="367011"/>
                </a:lnTo>
                <a:cubicBezTo>
                  <a:pt x="606559" y="405645"/>
                  <a:pt x="575240" y="436964"/>
                  <a:pt x="536606" y="436964"/>
                </a:cubicBezTo>
                <a:lnTo>
                  <a:pt x="69953" y="436964"/>
                </a:lnTo>
                <a:cubicBezTo>
                  <a:pt x="31319" y="436964"/>
                  <a:pt x="0" y="405645"/>
                  <a:pt x="0" y="367011"/>
                </a:cubicBezTo>
                <a:close/>
                <a:moveTo>
                  <a:pt x="69953" y="0"/>
                </a:moveTo>
                <a:lnTo>
                  <a:pt x="536606" y="0"/>
                </a:lnTo>
                <a:cubicBezTo>
                  <a:pt x="575240" y="0"/>
                  <a:pt x="606559" y="31319"/>
                  <a:pt x="606559" y="69953"/>
                </a:cubicBezTo>
                <a:lnTo>
                  <a:pt x="606559" y="82447"/>
                </a:lnTo>
                <a:lnTo>
                  <a:pt x="296815" y="231583"/>
                </a:lnTo>
                <a:lnTo>
                  <a:pt x="0" y="81297"/>
                </a:lnTo>
                <a:lnTo>
                  <a:pt x="0" y="69953"/>
                </a:lnTo>
                <a:cubicBezTo>
                  <a:pt x="0" y="31319"/>
                  <a:pt x="31319" y="0"/>
                  <a:pt x="69953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7752184" y="1844824"/>
            <a:ext cx="740226" cy="664506"/>
          </a:xfrm>
          <a:custGeom>
            <a:avLst/>
            <a:gdLst>
              <a:gd name="T0" fmla="*/ 1674547 w 3133"/>
              <a:gd name="T1" fmla="*/ 538897 h 2809"/>
              <a:gd name="T2" fmla="*/ 628099 w 3133"/>
              <a:gd name="T3" fmla="*/ 538897 h 2809"/>
              <a:gd name="T4" fmla="*/ 501100 w 3133"/>
              <a:gd name="T5" fmla="*/ 642421 h 2809"/>
              <a:gd name="T6" fmla="*/ 317785 w 3133"/>
              <a:gd name="T7" fmla="*/ 1342929 h 2809"/>
              <a:gd name="T8" fmla="*/ 217795 w 3133"/>
              <a:gd name="T9" fmla="*/ 1406769 h 2809"/>
              <a:gd name="T10" fmla="*/ 160329 w 3133"/>
              <a:gd name="T11" fmla="*/ 1312447 h 2809"/>
              <a:gd name="T12" fmla="*/ 343644 w 3133"/>
              <a:gd name="T13" fmla="*/ 613089 h 2809"/>
              <a:gd name="T14" fmla="*/ 586724 w 3133"/>
              <a:gd name="T15" fmla="*/ 419270 h 2809"/>
              <a:gd name="T16" fmla="*/ 1555019 w 3133"/>
              <a:gd name="T17" fmla="*/ 419270 h 2809"/>
              <a:gd name="T18" fmla="*/ 1555019 w 3133"/>
              <a:gd name="T19" fmla="*/ 299068 h 2809"/>
              <a:gd name="T20" fmla="*/ 1435490 w 3133"/>
              <a:gd name="T21" fmla="*/ 179441 h 2809"/>
              <a:gd name="T22" fmla="*/ 662004 w 3133"/>
              <a:gd name="T23" fmla="*/ 179441 h 2809"/>
              <a:gd name="T24" fmla="*/ 578104 w 3133"/>
              <a:gd name="T25" fmla="*/ 53487 h 2809"/>
              <a:gd name="T26" fmla="*/ 478688 w 3133"/>
              <a:gd name="T27" fmla="*/ 0 h 2809"/>
              <a:gd name="T28" fmla="*/ 119528 w 3133"/>
              <a:gd name="T29" fmla="*/ 0 h 2809"/>
              <a:gd name="T30" fmla="*/ 0 w 3133"/>
              <a:gd name="T31" fmla="*/ 119627 h 2809"/>
              <a:gd name="T32" fmla="*/ 0 w 3133"/>
              <a:gd name="T33" fmla="*/ 1450479 h 2809"/>
              <a:gd name="T34" fmla="*/ 104587 w 3133"/>
              <a:gd name="T35" fmla="*/ 1569531 h 2809"/>
              <a:gd name="T36" fmla="*/ 777509 w 3133"/>
              <a:gd name="T37" fmla="*/ 1615541 h 2809"/>
              <a:gd name="T38" fmla="*/ 1450432 w 3133"/>
              <a:gd name="T39" fmla="*/ 1569531 h 2809"/>
              <a:gd name="T40" fmla="*/ 1472843 w 3133"/>
              <a:gd name="T41" fmla="*/ 1564354 h 2809"/>
              <a:gd name="T42" fmla="*/ 1562489 w 3133"/>
              <a:gd name="T43" fmla="*/ 1481536 h 2809"/>
              <a:gd name="T44" fmla="*/ 1790053 w 3133"/>
              <a:gd name="T45" fmla="*/ 691307 h 2809"/>
              <a:gd name="T46" fmla="*/ 1770515 w 3133"/>
              <a:gd name="T47" fmla="*/ 586058 h 2809"/>
              <a:gd name="T48" fmla="*/ 1674547 w 3133"/>
              <a:gd name="T49" fmla="*/ 538897 h 28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133" h="2809">
                <a:moveTo>
                  <a:pt x="2914" y="937"/>
                </a:moveTo>
                <a:cubicBezTo>
                  <a:pt x="1093" y="937"/>
                  <a:pt x="1093" y="937"/>
                  <a:pt x="1093" y="937"/>
                </a:cubicBezTo>
                <a:cubicBezTo>
                  <a:pt x="975" y="937"/>
                  <a:pt x="892" y="1039"/>
                  <a:pt x="872" y="1117"/>
                </a:cubicBezTo>
                <a:cubicBezTo>
                  <a:pt x="845" y="1225"/>
                  <a:pt x="564" y="2300"/>
                  <a:pt x="553" y="2335"/>
                </a:cubicBezTo>
                <a:cubicBezTo>
                  <a:pt x="527" y="2415"/>
                  <a:pt x="450" y="2457"/>
                  <a:pt x="379" y="2446"/>
                </a:cubicBezTo>
                <a:cubicBezTo>
                  <a:pt x="322" y="2437"/>
                  <a:pt x="253" y="2379"/>
                  <a:pt x="279" y="2282"/>
                </a:cubicBezTo>
                <a:cubicBezTo>
                  <a:pt x="304" y="2186"/>
                  <a:pt x="570" y="1174"/>
                  <a:pt x="598" y="1066"/>
                </a:cubicBezTo>
                <a:cubicBezTo>
                  <a:pt x="647" y="872"/>
                  <a:pt x="791" y="729"/>
                  <a:pt x="1021" y="729"/>
                </a:cubicBezTo>
                <a:cubicBezTo>
                  <a:pt x="2706" y="729"/>
                  <a:pt x="2706" y="729"/>
                  <a:pt x="2706" y="729"/>
                </a:cubicBezTo>
                <a:cubicBezTo>
                  <a:pt x="2706" y="520"/>
                  <a:pt x="2706" y="520"/>
                  <a:pt x="2706" y="520"/>
                </a:cubicBezTo>
                <a:cubicBezTo>
                  <a:pt x="2706" y="405"/>
                  <a:pt x="2613" y="312"/>
                  <a:pt x="2498" y="312"/>
                </a:cubicBezTo>
                <a:cubicBezTo>
                  <a:pt x="1152" y="312"/>
                  <a:pt x="1152" y="312"/>
                  <a:pt x="1152" y="312"/>
                </a:cubicBezTo>
                <a:cubicBezTo>
                  <a:pt x="1006" y="93"/>
                  <a:pt x="1006" y="93"/>
                  <a:pt x="1006" y="93"/>
                </a:cubicBezTo>
                <a:cubicBezTo>
                  <a:pt x="967" y="35"/>
                  <a:pt x="902" y="0"/>
                  <a:pt x="833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93" y="0"/>
                  <a:pt x="0" y="93"/>
                  <a:pt x="0" y="208"/>
                </a:cubicBezTo>
                <a:cubicBezTo>
                  <a:pt x="0" y="2522"/>
                  <a:pt x="0" y="2522"/>
                  <a:pt x="0" y="2522"/>
                </a:cubicBezTo>
                <a:cubicBezTo>
                  <a:pt x="0" y="2627"/>
                  <a:pt x="78" y="2715"/>
                  <a:pt x="182" y="2729"/>
                </a:cubicBezTo>
                <a:cubicBezTo>
                  <a:pt x="615" y="2784"/>
                  <a:pt x="987" y="2809"/>
                  <a:pt x="1353" y="2809"/>
                </a:cubicBezTo>
                <a:cubicBezTo>
                  <a:pt x="1719" y="2809"/>
                  <a:pt x="2091" y="2784"/>
                  <a:pt x="2524" y="2729"/>
                </a:cubicBezTo>
                <a:cubicBezTo>
                  <a:pt x="2538" y="2727"/>
                  <a:pt x="2551" y="2724"/>
                  <a:pt x="2563" y="2720"/>
                </a:cubicBezTo>
                <a:cubicBezTo>
                  <a:pt x="2637" y="2704"/>
                  <a:pt x="2698" y="2651"/>
                  <a:pt x="2719" y="2576"/>
                </a:cubicBezTo>
                <a:cubicBezTo>
                  <a:pt x="3115" y="1202"/>
                  <a:pt x="3115" y="1202"/>
                  <a:pt x="3115" y="1202"/>
                </a:cubicBezTo>
                <a:cubicBezTo>
                  <a:pt x="3133" y="1139"/>
                  <a:pt x="3120" y="1072"/>
                  <a:pt x="3081" y="1019"/>
                </a:cubicBezTo>
                <a:cubicBezTo>
                  <a:pt x="3041" y="967"/>
                  <a:pt x="2980" y="937"/>
                  <a:pt x="2914" y="937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7752184" y="4632990"/>
            <a:ext cx="737615" cy="740226"/>
          </a:xfrm>
          <a:custGeom>
            <a:avLst/>
            <a:gdLst>
              <a:gd name="T0" fmla="*/ 1572253 w 2913"/>
              <a:gd name="T1" fmla="*/ 556386 h 2922"/>
              <a:gd name="T2" fmla="*/ 1238334 w 2913"/>
              <a:gd name="T3" fmla="*/ 222431 h 2922"/>
              <a:gd name="T4" fmla="*/ 1405293 w 2913"/>
              <a:gd name="T5" fmla="*/ 54838 h 2922"/>
              <a:gd name="T6" fmla="*/ 1606138 w 2913"/>
              <a:gd name="T7" fmla="*/ 54838 h 2922"/>
              <a:gd name="T8" fmla="*/ 1739212 w 2913"/>
              <a:gd name="T9" fmla="*/ 188543 h 2922"/>
              <a:gd name="T10" fmla="*/ 1739212 w 2913"/>
              <a:gd name="T11" fmla="*/ 389408 h 2922"/>
              <a:gd name="T12" fmla="*/ 1572253 w 2913"/>
              <a:gd name="T13" fmla="*/ 556386 h 2922"/>
              <a:gd name="T14" fmla="*/ 602533 w 2913"/>
              <a:gd name="T15" fmla="*/ 1526209 h 2922"/>
              <a:gd name="T16" fmla="*/ 268614 w 2913"/>
              <a:gd name="T17" fmla="*/ 1192255 h 2922"/>
              <a:gd name="T18" fmla="*/ 1176109 w 2913"/>
              <a:gd name="T19" fmla="*/ 291440 h 2922"/>
              <a:gd name="T20" fmla="*/ 1510028 w 2913"/>
              <a:gd name="T21" fmla="*/ 625395 h 2922"/>
              <a:gd name="T22" fmla="*/ 602533 w 2913"/>
              <a:gd name="T23" fmla="*/ 1526209 h 2922"/>
              <a:gd name="T24" fmla="*/ 0 w 2913"/>
              <a:gd name="T25" fmla="*/ 1800397 h 2922"/>
              <a:gd name="T26" fmla="*/ 203309 w 2913"/>
              <a:gd name="T27" fmla="*/ 1257567 h 2922"/>
              <a:gd name="T28" fmla="*/ 534147 w 2913"/>
              <a:gd name="T29" fmla="*/ 1588441 h 2922"/>
              <a:gd name="T30" fmla="*/ 0 w 2913"/>
              <a:gd name="T31" fmla="*/ 1800397 h 292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13" h="2922">
                <a:moveTo>
                  <a:pt x="2552" y="903"/>
                </a:moveTo>
                <a:cubicBezTo>
                  <a:pt x="2010" y="361"/>
                  <a:pt x="2010" y="361"/>
                  <a:pt x="2010" y="361"/>
                </a:cubicBezTo>
                <a:cubicBezTo>
                  <a:pt x="2281" y="89"/>
                  <a:pt x="2281" y="89"/>
                  <a:pt x="2281" y="89"/>
                </a:cubicBezTo>
                <a:cubicBezTo>
                  <a:pt x="2371" y="0"/>
                  <a:pt x="2517" y="0"/>
                  <a:pt x="2607" y="89"/>
                </a:cubicBezTo>
                <a:cubicBezTo>
                  <a:pt x="2823" y="306"/>
                  <a:pt x="2823" y="306"/>
                  <a:pt x="2823" y="306"/>
                </a:cubicBezTo>
                <a:cubicBezTo>
                  <a:pt x="2913" y="396"/>
                  <a:pt x="2913" y="542"/>
                  <a:pt x="2823" y="632"/>
                </a:cubicBezTo>
                <a:lnTo>
                  <a:pt x="2552" y="903"/>
                </a:lnTo>
                <a:close/>
                <a:moveTo>
                  <a:pt x="978" y="2477"/>
                </a:moveTo>
                <a:cubicBezTo>
                  <a:pt x="436" y="1935"/>
                  <a:pt x="436" y="1935"/>
                  <a:pt x="436" y="1935"/>
                </a:cubicBezTo>
                <a:cubicBezTo>
                  <a:pt x="1909" y="473"/>
                  <a:pt x="1909" y="473"/>
                  <a:pt x="1909" y="473"/>
                </a:cubicBezTo>
                <a:cubicBezTo>
                  <a:pt x="2451" y="1015"/>
                  <a:pt x="2451" y="1015"/>
                  <a:pt x="2451" y="1015"/>
                </a:cubicBezTo>
                <a:lnTo>
                  <a:pt x="978" y="2477"/>
                </a:lnTo>
                <a:close/>
                <a:moveTo>
                  <a:pt x="0" y="2922"/>
                </a:moveTo>
                <a:cubicBezTo>
                  <a:pt x="330" y="2041"/>
                  <a:pt x="330" y="2041"/>
                  <a:pt x="330" y="2041"/>
                </a:cubicBezTo>
                <a:cubicBezTo>
                  <a:pt x="867" y="2578"/>
                  <a:pt x="867" y="2578"/>
                  <a:pt x="867" y="2578"/>
                </a:cubicBezTo>
                <a:lnTo>
                  <a:pt x="0" y="292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7143" y="1957538"/>
            <a:ext cx="3260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Evaluation dataset accuracy: 93.7%</a:t>
            </a:r>
            <a:endParaRPr lang="zh-CN" altLang="en-US" sz="1600" dirty="0"/>
          </a:p>
        </p:txBody>
      </p:sp>
      <p:sp>
        <p:nvSpPr>
          <p:cNvPr id="20" name="矩形 19"/>
          <p:cNvSpPr/>
          <p:nvPr/>
        </p:nvSpPr>
        <p:spPr>
          <a:xfrm>
            <a:off x="204862" y="4613230"/>
            <a:ext cx="32602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Precision Marketing:</a:t>
            </a:r>
          </a:p>
          <a:p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Send promotion email to the potential</a:t>
            </a:r>
            <a:r>
              <a:rPr lang="zh-CN" altLang="en-US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customers</a:t>
            </a:r>
          </a:p>
          <a:p>
            <a:pPr algn="r"/>
            <a:endParaRPr lang="en-US" altLang="zh-CN" sz="1600" dirty="0">
              <a:solidFill>
                <a:srgbClr val="13131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33815" y="1747086"/>
            <a:ext cx="3312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According to the decision tree, the number of cars is important and another important </a:t>
            </a:r>
            <a:r>
              <a:rPr lang="en-US" altLang="zh-CN" sz="16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feature is </a:t>
            </a:r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the </a:t>
            </a:r>
            <a:r>
              <a:rPr lang="en-US" altLang="zh-CN" sz="16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disability insurance </a:t>
            </a:r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policies which makes sense.</a:t>
            </a:r>
            <a:endParaRPr lang="zh-CN" altLang="en-US" sz="1600" dirty="0"/>
          </a:p>
        </p:txBody>
      </p:sp>
      <p:sp>
        <p:nvSpPr>
          <p:cNvPr id="26" name="矩形 25"/>
          <p:cNvSpPr/>
          <p:nvPr/>
        </p:nvSpPr>
        <p:spPr>
          <a:xfrm>
            <a:off x="8645338" y="4542219"/>
            <a:ext cx="3312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This dataset can help us do other insurance analysis.</a:t>
            </a:r>
            <a:endParaRPr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976943" y="27544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CONCLUSION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0141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4976943" y="275444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REFERENCE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7408" y="1556792"/>
            <a:ext cx="10873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Blake, C., &amp;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Merz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C. (1998). UCI Repository of machine learning databases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Breiman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L. (1996). Bias, variance, and arcing classifiers. Technical Report, Statistics Department, University of California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Chapman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P., Clinton, J.,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Khabaza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T.,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Reinartz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, T., &amp; Wirth, R. (1999). The CRISP-DM process model. Technical Report, Crisp Consortium. http://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www.crisp-dm.org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/.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975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31360" y="2309971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72063" y="3582308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353" y="1336678"/>
            <a:ext cx="973293" cy="9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cxnSpLocks/>
          </p:cNvCxnSpPr>
          <p:nvPr/>
        </p:nvCxnSpPr>
        <p:spPr>
          <a:xfrm flipH="1">
            <a:off x="5303912" y="1268760"/>
            <a:ext cx="1368152" cy="5112568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28190" y="345429"/>
            <a:ext cx="3993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</a:t>
            </a:r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351584" y="1268760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780076" y="1313872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424194" y="1651602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5303912" y="6381328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200146" y="2447507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40118" y="4270077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05872" y="5805109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67633" y="1575482"/>
            <a:ext cx="3504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BUSINESS</a:t>
            </a:r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UNDERSTANDING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48334" y="2237202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54327" y="2509697"/>
            <a:ext cx="2972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UNDERSTANDING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53836" y="3239444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85590" y="5467379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364724" y="3501054"/>
            <a:ext cx="251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PREPARATION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86145" y="4203119"/>
            <a:ext cx="1521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MODELING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66222" y="1197198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585819" y="631936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19"/>
          <p:cNvSpPr/>
          <p:nvPr/>
        </p:nvSpPr>
        <p:spPr>
          <a:xfrm>
            <a:off x="5952511" y="3415342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27"/>
          <p:cNvSpPr txBox="1"/>
          <p:nvPr/>
        </p:nvSpPr>
        <p:spPr>
          <a:xfrm>
            <a:off x="4419437" y="3941509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椭圆 20"/>
          <p:cNvSpPr/>
          <p:nvPr/>
        </p:nvSpPr>
        <p:spPr>
          <a:xfrm>
            <a:off x="5495615" y="5032081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27"/>
          <p:cNvSpPr txBox="1"/>
          <p:nvPr/>
        </p:nvSpPr>
        <p:spPr>
          <a:xfrm>
            <a:off x="5884134" y="4698193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28"/>
          <p:cNvSpPr txBox="1"/>
          <p:nvPr/>
        </p:nvSpPr>
        <p:spPr>
          <a:xfrm>
            <a:off x="1919422" y="5707371"/>
            <a:ext cx="1994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DEVELOPMENT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28"/>
          <p:cNvSpPr txBox="1"/>
          <p:nvPr/>
        </p:nvSpPr>
        <p:spPr>
          <a:xfrm>
            <a:off x="6863767" y="4987792"/>
            <a:ext cx="1689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EVALUATION</a:t>
            </a:r>
            <a:endParaRPr lang="en-US" altLang="zh-CN" sz="2000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1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67808" y="513626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28048" y="1782179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16075" y="1856966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28048" y="3546026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16079" y="3582052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8048" y="4441476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16078" y="4474305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16080" y="5365941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3632" y="2709891"/>
            <a:ext cx="766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19697" y="332605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9"/>
          <p:cNvSpPr/>
          <p:nvPr/>
        </p:nvSpPr>
        <p:spPr>
          <a:xfrm>
            <a:off x="6528048" y="610914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9"/>
          <p:cNvSpPr/>
          <p:nvPr/>
        </p:nvSpPr>
        <p:spPr>
          <a:xfrm>
            <a:off x="6528048" y="2653307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22"/>
          <p:cNvSpPr txBox="1"/>
          <p:nvPr/>
        </p:nvSpPr>
        <p:spPr>
          <a:xfrm>
            <a:off x="6861618" y="6185309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22"/>
          <p:cNvSpPr txBox="1"/>
          <p:nvPr/>
        </p:nvSpPr>
        <p:spPr>
          <a:xfrm>
            <a:off x="6816076" y="2745346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57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604787" y="2690336"/>
            <a:ext cx="39638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Predict which customers are potentially interested in a caravan insurance policy. Find the subset of customers with a probability of having a caravan insurance policy above some boundary probability.  </a:t>
            </a:r>
            <a:endParaRPr lang="zh-CN" altLang="en-US" sz="1600" dirty="0"/>
          </a:p>
        </p:txBody>
      </p:sp>
      <p:grpSp>
        <p:nvGrpSpPr>
          <p:cNvPr id="2" name="组合 1"/>
          <p:cNvGrpSpPr/>
          <p:nvPr/>
        </p:nvGrpSpPr>
        <p:grpSpPr>
          <a:xfrm>
            <a:off x="6587416" y="2688051"/>
            <a:ext cx="864096" cy="864096"/>
            <a:chOff x="6600056" y="2276872"/>
            <a:chExt cx="864096" cy="864096"/>
          </a:xfrm>
        </p:grpSpPr>
        <p:sp>
          <p:nvSpPr>
            <p:cNvPr id="7" name="椭圆 6"/>
            <p:cNvSpPr/>
            <p:nvPr/>
          </p:nvSpPr>
          <p:spPr>
            <a:xfrm>
              <a:off x="6600056" y="2276872"/>
              <a:ext cx="864096" cy="864096"/>
            </a:xfrm>
            <a:prstGeom prst="ellipse">
              <a:avLst/>
            </a:prstGeom>
            <a:solidFill>
              <a:srgbClr val="53575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3474" y="2342911"/>
              <a:ext cx="697260" cy="69726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609849" y="4792903"/>
            <a:ext cx="864096" cy="864096"/>
            <a:chOff x="6600056" y="4293096"/>
            <a:chExt cx="864096" cy="864096"/>
          </a:xfrm>
        </p:grpSpPr>
        <p:sp>
          <p:nvSpPr>
            <p:cNvPr id="8" name="椭圆 7"/>
            <p:cNvSpPr/>
            <p:nvPr/>
          </p:nvSpPr>
          <p:spPr>
            <a:xfrm>
              <a:off x="6600056" y="4293096"/>
              <a:ext cx="864096" cy="864096"/>
            </a:xfrm>
            <a:prstGeom prst="ellipse">
              <a:avLst/>
            </a:prstGeom>
            <a:solidFill>
              <a:srgbClr val="F17F4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654" y="4365104"/>
              <a:ext cx="720080" cy="72008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7604787" y="4809076"/>
            <a:ext cx="39638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Describe the actual or potential customers; give a clear insight to why customers have a caravan insurance policy and how these customers are different from other customers.  </a:t>
            </a:r>
            <a:endParaRPr lang="zh-CN" alt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528"/>
            <a:ext cx="6076822" cy="40547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850994" y="315772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6"/>
          <p:cNvSpPr/>
          <p:nvPr/>
        </p:nvSpPr>
        <p:spPr>
          <a:xfrm>
            <a:off x="6312024" y="1641560"/>
            <a:ext cx="5403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/>
              <a:t>“Can you predict who would be interested in buying a caravan insurance policy and give an explanation why?”</a:t>
            </a:r>
            <a:r>
              <a:rPr lang="en-US" altLang="zh-CN" sz="1600" smtClean="0">
                <a:solidFill>
                  <a:srgbClr val="13131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118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26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044300" y="471222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28048" y="2656992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28048" y="3546026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816079" y="3582052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8048" y="4441476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16078" y="4474305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16080" y="5365941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9"/>
          <p:cNvSpPr/>
          <p:nvPr/>
        </p:nvSpPr>
        <p:spPr>
          <a:xfrm>
            <a:off x="6528048" y="172574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643632" y="2709891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 smtClean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9"/>
          <p:cNvSpPr/>
          <p:nvPr/>
        </p:nvSpPr>
        <p:spPr>
          <a:xfrm>
            <a:off x="6528048" y="610914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22"/>
          <p:cNvSpPr txBox="1"/>
          <p:nvPr/>
        </p:nvSpPr>
        <p:spPr>
          <a:xfrm>
            <a:off x="6816076" y="2745346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椭圆 15"/>
          <p:cNvSpPr/>
          <p:nvPr/>
        </p:nvSpPr>
        <p:spPr>
          <a:xfrm>
            <a:off x="5512931" y="3318899"/>
            <a:ext cx="129894" cy="110101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16076" y="1853161"/>
            <a:ext cx="449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22"/>
          <p:cNvSpPr txBox="1"/>
          <p:nvPr/>
        </p:nvSpPr>
        <p:spPr>
          <a:xfrm>
            <a:off x="6816076" y="6166339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209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220215" y="188640"/>
            <a:ext cx="175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RAW DATA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39641"/>
            <a:ext cx="10058400" cy="56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6"/>
          <p:cNvSpPr/>
          <p:nvPr/>
        </p:nvSpPr>
        <p:spPr>
          <a:xfrm>
            <a:off x="4807668" y="2271774"/>
            <a:ext cx="2570262" cy="1445999"/>
          </a:xfrm>
          <a:prstGeom prst="roundRect">
            <a:avLst>
              <a:gd name="adj" fmla="val 53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/>
          <p:cNvSpPr/>
          <p:nvPr/>
        </p:nvSpPr>
        <p:spPr>
          <a:xfrm>
            <a:off x="407368" y="1104187"/>
            <a:ext cx="4287527" cy="2335174"/>
          </a:xfrm>
          <a:prstGeom prst="roundRect">
            <a:avLst>
              <a:gd name="adj" fmla="val 5379"/>
            </a:avLst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490704" y="1104187"/>
            <a:ext cx="4266960" cy="2335174"/>
          </a:xfrm>
          <a:prstGeom prst="roundRect">
            <a:avLst>
              <a:gd name="adj" fmla="val 537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07368" y="3607617"/>
            <a:ext cx="4287527" cy="3061743"/>
          </a:xfrm>
          <a:prstGeom prst="roundRect">
            <a:avLst>
              <a:gd name="adj" fmla="val 5379"/>
            </a:avLst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7490704" y="3607616"/>
            <a:ext cx="4266960" cy="3061743"/>
          </a:xfrm>
          <a:prstGeom prst="roundRect">
            <a:avLst>
              <a:gd name="adj" fmla="val 5379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50110" y="253376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rgbClr val="F17F42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rgbClr val="F17F42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58982" y="753006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73538" y="2268689"/>
            <a:ext cx="3168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9822 rows</a:t>
            </a:r>
          </a:p>
          <a:p>
            <a:r>
              <a:rPr lang="en-US" dirty="0" smtClean="0"/>
              <a:t>Training </a:t>
            </a:r>
            <a:r>
              <a:rPr lang="en-US" dirty="0"/>
              <a:t>data: 5822 rows</a:t>
            </a:r>
          </a:p>
          <a:p>
            <a:r>
              <a:rPr lang="en-US" dirty="0"/>
              <a:t>Evaluation data: 4000 rows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85 features</a:t>
            </a:r>
          </a:p>
          <a:p>
            <a:r>
              <a:rPr lang="en-US" dirty="0" smtClean="0"/>
              <a:t>4 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65167"/>
              </p:ext>
            </p:extLst>
          </p:nvPr>
        </p:nvGraphicFramePr>
        <p:xfrm>
          <a:off x="573001" y="1283801"/>
          <a:ext cx="395626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065"/>
                <a:gridCol w="989065"/>
                <a:gridCol w="989065"/>
                <a:gridCol w="989065"/>
              </a:tblGrid>
              <a:tr h="278324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quantity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35280">
                <a:tc gridSpan="4"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: the number of cars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number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number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2471"/>
              </p:ext>
            </p:extLst>
          </p:nvPr>
        </p:nvGraphicFramePr>
        <p:xfrm>
          <a:off x="7696450" y="1265934"/>
          <a:ext cx="38554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117"/>
                <a:gridCol w="1240617"/>
                <a:gridCol w="703599"/>
                <a:gridCol w="1224135"/>
              </a:tblGrid>
              <a:tr h="335280">
                <a:tc gridSpan="4">
                  <a:txBody>
                    <a:bodyPr/>
                    <a:lstStyle/>
                    <a:p>
                      <a:r>
                        <a:rPr lang="en-US" sz="1400" dirty="0" smtClean="0"/>
                        <a:t>age range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35280">
                <a:tc gridSpan="4"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: the average of age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Age range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Age range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20-30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50-60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30-40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60-70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40-50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70-80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818201"/>
              </p:ext>
            </p:extLst>
          </p:nvPr>
        </p:nvGraphicFramePr>
        <p:xfrm>
          <a:off x="573001" y="3728046"/>
          <a:ext cx="395626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623"/>
                <a:gridCol w="1135507"/>
                <a:gridCol w="853261"/>
                <a:gridCol w="1124869"/>
              </a:tblGrid>
              <a:tr h="304476">
                <a:tc gridSpan="4"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percentage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04476">
                <a:tc gridSpan="4"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: married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730742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corresponding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corresponding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44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0%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50-62%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44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1-10%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63-75%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44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11-23%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76-88%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44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24-36%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89-99%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44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37-49%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7514"/>
              </p:ext>
            </p:extLst>
          </p:nvPr>
        </p:nvGraphicFramePr>
        <p:xfrm>
          <a:off x="7696450" y="3728046"/>
          <a:ext cx="3855468" cy="2770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56"/>
                <a:gridCol w="1106578"/>
                <a:gridCol w="776646"/>
                <a:gridCol w="1151088"/>
              </a:tblGrid>
              <a:tr h="305290">
                <a:tc gridSpan="4">
                  <a:txBody>
                    <a:bodyPr/>
                    <a:lstStyle/>
                    <a:p>
                      <a:r>
                        <a:rPr lang="en-US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</a:t>
                      </a:r>
                      <a:endParaRPr lang="en-US" sz="1400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0529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Eg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: Contribution private third party insurance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6336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Corresponding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Corresponding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amount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52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500-999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52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1-49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1000-4999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52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50-99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5000-9999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52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100-199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10000-19999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052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200-499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20000+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1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16632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1818977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4084324"/>
            <a:ext cx="732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4700483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8048" y="3713669"/>
            <a:ext cx="5663952" cy="576064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777189" y="3768583"/>
            <a:ext cx="318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PREPARATION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28048" y="200702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16079" y="2090029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BUSINESS UNDERSTSNDING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00460" y="452185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16079" y="4589377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MODELING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6080" y="5365941"/>
            <a:ext cx="2088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EVALUATION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1"/>
          <p:cNvSpPr/>
          <p:nvPr/>
        </p:nvSpPr>
        <p:spPr>
          <a:xfrm>
            <a:off x="6528048" y="6099605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1"/>
          <p:cNvSpPr/>
          <p:nvPr/>
        </p:nvSpPr>
        <p:spPr>
          <a:xfrm>
            <a:off x="6515708" y="2846580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19"/>
          <p:cNvSpPr txBox="1"/>
          <p:nvPr/>
        </p:nvSpPr>
        <p:spPr>
          <a:xfrm>
            <a:off x="6816078" y="2874109"/>
            <a:ext cx="3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DATA UNDERSTANDING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2"/>
          <p:cNvSpPr txBox="1"/>
          <p:nvPr/>
        </p:nvSpPr>
        <p:spPr>
          <a:xfrm>
            <a:off x="6861618" y="6185309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DEPLOYMENT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18897</TotalTime>
  <Words>697</Words>
  <Application>Microsoft Macintosh PowerPoint</Application>
  <PresentationFormat>Widescreen</PresentationFormat>
  <Paragraphs>225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DengXian</vt:lpstr>
      <vt:lpstr>宋体</vt:lpstr>
      <vt:lpstr>微软雅黑</vt:lpstr>
      <vt:lpstr>微软雅黑 Light</vt:lpstr>
      <vt:lpstr>等线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http://www.ypppt.com/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Jiahui Bi</cp:lastModifiedBy>
  <cp:revision>177</cp:revision>
  <dcterms:created xsi:type="dcterms:W3CDTF">2017-01-18T01:49:11Z</dcterms:created>
  <dcterms:modified xsi:type="dcterms:W3CDTF">2017-12-20T06:11:51Z</dcterms:modified>
</cp:coreProperties>
</file>